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slide" Target="slides/slide52.xml"/><Relationship Id="rId12" Type="http://schemas.openxmlformats.org/officeDocument/2006/relationships/slide" Target="slides/slide7.xml"/><Relationship Id="rId56" Type="http://schemas.openxmlformats.org/officeDocument/2006/relationships/slide" Target="slides/slide51.xml"/><Relationship Id="rId15" Type="http://schemas.openxmlformats.org/officeDocument/2006/relationships/slide" Target="slides/slide10.xml"/><Relationship Id="rId59" Type="http://schemas.openxmlformats.org/officeDocument/2006/relationships/slide" Target="slides/slide54.xml"/><Relationship Id="rId14" Type="http://schemas.openxmlformats.org/officeDocument/2006/relationships/slide" Target="slides/slide9.xml"/><Relationship Id="rId58" Type="http://schemas.openxmlformats.org/officeDocument/2006/relationships/slide" Target="slides/slide5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7b056a835f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7b056a835f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7b76b4fdce_0_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7b76b4fdce_0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7b76b4fdce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7b76b4fdce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4271a4b39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4271a4b39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4271a4b39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4271a4b39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7b76b4fdce_0_2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7b76b4fdce_0_2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4271a4b39d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4271a4b39d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4271a4b39d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4271a4b39d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4271a4b39d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24271a4b39d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4271a4b39d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24271a4b39d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7b76b4fdce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7b76b4fdce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7b76b4fdce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7b76b4fdce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4271a4b39d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24271a4b39d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7d8e09883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27d8e09883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7d8e098831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27d8e098831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7d8e098831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7d8e098831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7d8e098831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27d8e098831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7d8e098831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27d8e098831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7d8e098831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7d8e098831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7d8e098831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27d8e098831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7d8e098831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27d8e098831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27d8e098831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27d8e098831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7b76b4fdce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7b76b4fdce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27d8e098831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27d8e098831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7d8e098831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27d8e098831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27d8e098831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27d8e098831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7d8e098831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27d8e098831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7d8e098831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27d8e098831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27d8e098831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27d8e098831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27d8e098831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27d8e098831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27d8e098831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27d8e098831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27d8e098831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27d8e098831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7d8e098831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27d8e098831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7b76b4fdce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7b76b4fdce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27d8e098831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27d8e098831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27d8e098831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27d8e098831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27d8e098831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27d8e098831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27d8e098831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27d8e098831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27d8e098831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27d8e098831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27d8e098831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27d8e098831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27d8e098831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27d8e098831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27d8e098831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27d8e098831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27d8e098831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27d8e098831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27d8e098831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27d8e098831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7b76b4fdce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7b76b4fdce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27d8e098831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27d8e098831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27d8e098831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27d8e098831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27d8e098831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27d8e098831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27d8e098831_0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27d8e098831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27b76b4fdce_0_2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27b76b4fdce_0_2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7b76b4fdce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7b76b4fdce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7b76b4fdce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7b76b4fdce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7b76b4fdce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7b76b4fdce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7b76b4fdce_0_1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7b76b4fdce_0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static.googleusercontent.com/media/research.google.com/en//archive/gfs-sosp2003.pdf" TargetMode="External"/><Relationship Id="rId4" Type="http://schemas.openxmlformats.org/officeDocument/2006/relationships/hyperlink" Target="https://storageconference.us/2010/Papers/MSST/Shvachko.pdf" TargetMode="External"/><Relationship Id="rId5" Type="http://schemas.openxmlformats.org/officeDocument/2006/relationships/hyperlink" Target="https://www.youtube.com/watch?v=vdkx2xasGlM&amp;ab_channel=Udacity" TargetMode="External"/><Relationship Id="rId6" Type="http://schemas.openxmlformats.org/officeDocument/2006/relationships/hyperlink" Target="https://www.youtube.com/watch?v=4Gfl0WuONMY&amp;ab_channel=InfoQ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en.wikipedia.org/wiki/Huffman_coding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en.wikipedia.org/wiki/Relation_(mathematics)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5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www.youtube.com/watch?v=yZjCQ3T5yXo&amp;ab_channel=VittyJokic" TargetMode="External"/><Relationship Id="rId4" Type="http://schemas.openxmlformats.org/officeDocument/2006/relationships/hyperlink" Target="https://www.youtube.com/watch?v=5tJPXYA0Nec&amp;ab_channel=TopQuark" TargetMode="Externa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2.jp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en.wikipedia.org/wiki/Unicode" TargetMode="External"/><Relationship Id="rId4" Type="http://schemas.openxmlformats.org/officeDocument/2006/relationships/hyperlink" Target="https://en.wikipedia.org/wiki/UTF-8" TargetMode="External"/><Relationship Id="rId5" Type="http://schemas.openxmlformats.org/officeDocument/2006/relationships/hyperlink" Target="https://www3.rocketsoftware.com/rocketd3/support/documentation/Uniface/10/uniface/internationalApps/LanguageAndLocale.htm" TargetMode="External"/><Relationship Id="rId6" Type="http://schemas.openxmlformats.org/officeDocument/2006/relationships/hyperlink" Target="https://en.wikipedia.org/wiki/Mojibake" TargetMode="External"/><Relationship Id="rId7" Type="http://schemas.openxmlformats.org/officeDocument/2006/relationships/hyperlink" Target="https://prerna7692.medium.com/what-is-collation-in-database-720dd92f6a57" TargetMode="Externa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4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dev.mysql.com/doc/refman/8.0/en/data-types.html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201350" y="1030050"/>
            <a:ext cx="8664900" cy="15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Trebuchet MS"/>
                <a:ea typeface="Trebuchet MS"/>
                <a:cs typeface="Trebuchet MS"/>
                <a:sym typeface="Trebuchet MS"/>
              </a:rPr>
              <a:t>Foundations of Modern Software Systems</a:t>
            </a:r>
            <a:endParaRPr sz="3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Trebuchet MS"/>
                <a:ea typeface="Trebuchet MS"/>
                <a:cs typeface="Trebuchet MS"/>
                <a:sym typeface="Trebuchet MS"/>
              </a:rPr>
              <a:t>Module-2, Lecture-4</a:t>
            </a:r>
            <a:endParaRPr sz="36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273500" y="3110925"/>
            <a:ext cx="8520600" cy="12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latin typeface="Trebuchet MS"/>
                <a:ea typeface="Trebuchet MS"/>
                <a:cs typeface="Trebuchet MS"/>
                <a:sym typeface="Trebuchet MS"/>
              </a:rPr>
              <a:t>Instructor: Piyush Goel</a:t>
            </a:r>
            <a:endParaRPr sz="34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ctr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2352"/>
              <a:buFont typeface="Arial"/>
              <a:buNone/>
            </a:pPr>
            <a:r>
              <a:rPr lang="en" sz="3400"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N.M.A.M. Institute of Technology</a:t>
            </a:r>
            <a:endParaRPr sz="3400"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2"/>
          <p:cNvSpPr txBox="1"/>
          <p:nvPr>
            <p:ph type="ctrTitle"/>
          </p:nvPr>
        </p:nvSpPr>
        <p:spPr>
          <a:xfrm>
            <a:off x="233650" y="120650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 - File Systems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15" name="Google Shape;115;p22"/>
          <p:cNvSpPr txBox="1"/>
          <p:nvPr/>
        </p:nvSpPr>
        <p:spPr>
          <a:xfrm>
            <a:off x="342150" y="771200"/>
            <a:ext cx="8561100" cy="42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Distributed File Systems:</a:t>
            </a:r>
            <a:endParaRPr b="1"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AutoNum type="arabicPeriod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Google - </a:t>
            </a:r>
            <a:r>
              <a:rPr lang="en" sz="1600" u="sng">
                <a:solidFill>
                  <a:schemeClr val="accent5"/>
                </a:solidFill>
                <a:latin typeface="Trebuchet MS"/>
                <a:ea typeface="Trebuchet MS"/>
                <a:cs typeface="Trebuchet MS"/>
                <a:sym typeface="Trebuchet M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Google File System (GFS)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AutoNum type="arabicPeriod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Yahoo - </a:t>
            </a:r>
            <a:r>
              <a:rPr lang="en" sz="1600" u="sng">
                <a:solidFill>
                  <a:schemeClr val="accent5"/>
                </a:solidFill>
                <a:latin typeface="Trebuchet MS"/>
                <a:ea typeface="Trebuchet MS"/>
                <a:cs typeface="Trebuchet MS"/>
                <a:sym typeface="Trebuchet M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Hadoop Distributed File System (HDFS)</a:t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Trebuchet MS"/>
              <a:buAutoNum type="alphaLcPeriod"/>
            </a:pPr>
            <a:r>
              <a:rPr lang="en" sz="1600" u="sng">
                <a:solidFill>
                  <a:schemeClr val="hlink"/>
                </a:solidFill>
                <a:latin typeface="Trebuchet MS"/>
                <a:ea typeface="Trebuchet MS"/>
                <a:cs typeface="Trebuchet MS"/>
                <a:sym typeface="Trebuchet MS"/>
                <a:hlinkClick r:id="rId5"/>
              </a:rPr>
              <a:t>https://www.youtube.com/watch?v=vdkx2xasGlM&amp;ab_channel=Udacity</a:t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Trebuchet MS"/>
              <a:buAutoNum type="alphaLcPeriod"/>
            </a:pPr>
            <a:r>
              <a:rPr lang="en" sz="1600" u="sng">
                <a:solidFill>
                  <a:schemeClr val="hlink"/>
                </a:solidFill>
                <a:latin typeface="Trebuchet MS"/>
                <a:ea typeface="Trebuchet MS"/>
                <a:cs typeface="Trebuchet MS"/>
                <a:sym typeface="Trebuchet MS"/>
                <a:hlinkClick r:id="rId6"/>
              </a:rPr>
              <a:t>https://www.youtube.com/watch?v=4Gfl0WuONMY&amp;ab_channel=InfoQ</a:t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3"/>
          <p:cNvSpPr txBox="1"/>
          <p:nvPr>
            <p:ph type="ctrTitle"/>
          </p:nvPr>
        </p:nvSpPr>
        <p:spPr>
          <a:xfrm>
            <a:off x="224975" y="129325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21" name="Google Shape;121;p23"/>
          <p:cNvSpPr txBox="1"/>
          <p:nvPr/>
        </p:nvSpPr>
        <p:spPr>
          <a:xfrm>
            <a:off x="324800" y="892625"/>
            <a:ext cx="7459500" cy="30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Trebuchet MS"/>
              <a:buChar char="●"/>
            </a:pPr>
            <a:r>
              <a:rPr lang="en" sz="1600">
                <a:latin typeface="Trebuchet MS"/>
                <a:ea typeface="Trebuchet MS"/>
                <a:cs typeface="Trebuchet MS"/>
                <a:sym typeface="Trebuchet MS"/>
              </a:rPr>
              <a:t>File Systems</a:t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Serialisation</a:t>
            </a:r>
            <a:endParaRPr sz="1600">
              <a:solidFill>
                <a:srgbClr val="FF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Compression</a:t>
            </a:r>
            <a:endParaRPr sz="1600">
              <a:solidFill>
                <a:srgbClr val="FF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1000"/>
              </a:spcAft>
              <a:buSzPts val="1600"/>
              <a:buFont typeface="Trebuchet MS"/>
              <a:buChar char="●"/>
            </a:pPr>
            <a:r>
              <a:rPr lang="en" sz="1600">
                <a:latin typeface="Trebuchet MS"/>
                <a:ea typeface="Trebuchet MS"/>
                <a:cs typeface="Trebuchet MS"/>
                <a:sym typeface="Trebuchet MS"/>
              </a:rPr>
              <a:t>Ad-hoc things. </a:t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4"/>
          <p:cNvSpPr txBox="1"/>
          <p:nvPr>
            <p:ph type="ctrTitle"/>
          </p:nvPr>
        </p:nvSpPr>
        <p:spPr>
          <a:xfrm>
            <a:off x="181600" y="154750"/>
            <a:ext cx="8520600" cy="46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Trebuchet MS"/>
                <a:ea typeface="Trebuchet MS"/>
                <a:cs typeface="Trebuchet MS"/>
                <a:sym typeface="Trebuchet MS"/>
              </a:rPr>
              <a:t>Storage: Fundamentals - Serialisation</a:t>
            </a:r>
            <a:endParaRPr sz="202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27" name="Google Shape;127;p24"/>
          <p:cNvSpPr txBox="1"/>
          <p:nvPr/>
        </p:nvSpPr>
        <p:spPr>
          <a:xfrm>
            <a:off x="446250" y="1829375"/>
            <a:ext cx="8153400" cy="6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What is Serialisation? Why is it needed?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5"/>
          <p:cNvSpPr txBox="1"/>
          <p:nvPr>
            <p:ph type="ctrTitle"/>
          </p:nvPr>
        </p:nvSpPr>
        <p:spPr>
          <a:xfrm>
            <a:off x="181600" y="154750"/>
            <a:ext cx="8520600" cy="46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Trebuchet MS"/>
                <a:ea typeface="Trebuchet MS"/>
                <a:cs typeface="Trebuchet MS"/>
                <a:sym typeface="Trebuchet MS"/>
              </a:rPr>
              <a:t>Storage: Fundamentals - Serialisation</a:t>
            </a:r>
            <a:endParaRPr sz="202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33" name="Google Shape;133;p25"/>
          <p:cNvSpPr txBox="1"/>
          <p:nvPr/>
        </p:nvSpPr>
        <p:spPr>
          <a:xfrm>
            <a:off x="275000" y="4284050"/>
            <a:ext cx="8799600" cy="4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Trebuchet MS"/>
                <a:ea typeface="Trebuchet MS"/>
                <a:cs typeface="Trebuchet MS"/>
                <a:sym typeface="Trebuchet MS"/>
              </a:rPr>
              <a:t>How do we comprehend speech? How do you understand when someone is speaking?</a:t>
            </a:r>
            <a:endParaRPr sz="17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34" name="Google Shape;13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4475" y="803925"/>
            <a:ext cx="5442026" cy="3299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6"/>
          <p:cNvSpPr txBox="1"/>
          <p:nvPr>
            <p:ph type="ctrTitle"/>
          </p:nvPr>
        </p:nvSpPr>
        <p:spPr>
          <a:xfrm>
            <a:off x="233650" y="224750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 - Serialisation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40" name="Google Shape;140;p26"/>
          <p:cNvSpPr txBox="1"/>
          <p:nvPr/>
        </p:nvSpPr>
        <p:spPr>
          <a:xfrm>
            <a:off x="311700" y="1058250"/>
            <a:ext cx="8520600" cy="21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In computing, </a:t>
            </a:r>
            <a:r>
              <a:rPr b="1" i="1" lang="en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serialization</a:t>
            </a:r>
            <a:r>
              <a:rPr i="1" lang="en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 (or </a:t>
            </a:r>
            <a:r>
              <a:rPr b="1" i="1" lang="en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serialisation</a:t>
            </a:r>
            <a:r>
              <a:rPr i="1" lang="en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) is the process of </a:t>
            </a:r>
            <a:r>
              <a:rPr b="1" i="1" lang="en" u="sng">
                <a:solidFill>
                  <a:srgbClr val="FF0000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translating a data structure or object state into a format that can be stored</a:t>
            </a:r>
            <a:r>
              <a:rPr i="1" lang="en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 (e.g. files in secondary storage devices, data buffers in primary storage devices) </a:t>
            </a:r>
            <a:r>
              <a:rPr b="1" i="1" lang="en" u="sng">
                <a:solidFill>
                  <a:srgbClr val="FF0000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or transmitted</a:t>
            </a:r>
            <a:r>
              <a:rPr i="1" lang="en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 (e.g. data streams over computer networks) </a:t>
            </a:r>
            <a:r>
              <a:rPr b="1" i="1" lang="en" u="sng">
                <a:solidFill>
                  <a:srgbClr val="FF0000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and reconstructed later (possibly in a different computer environment)</a:t>
            </a:r>
            <a:r>
              <a:rPr i="1" lang="en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. When the resulting series of bits is reread according to the serialization format, it can be used to create a semantically identical clone of the original object.</a:t>
            </a:r>
            <a:endParaRPr i="1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1400"/>
              <a:buFont typeface="Trebuchet MS"/>
              <a:buChar char="-"/>
            </a:pPr>
            <a:r>
              <a:rPr lang="en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https://en.wikipedia.org/wiki/Serialization</a:t>
            </a:r>
            <a:endParaRPr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7"/>
          <p:cNvSpPr txBox="1"/>
          <p:nvPr>
            <p:ph type="ctrTitle"/>
          </p:nvPr>
        </p:nvSpPr>
        <p:spPr>
          <a:xfrm>
            <a:off x="233650" y="224750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 - Serialisation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46" name="Google Shape;146;p27"/>
          <p:cNvSpPr txBox="1"/>
          <p:nvPr/>
        </p:nvSpPr>
        <p:spPr>
          <a:xfrm>
            <a:off x="311700" y="841425"/>
            <a:ext cx="8520600" cy="40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1800"/>
              <a:buFont typeface="Trebuchet MS"/>
              <a:buChar char="●"/>
            </a:pPr>
            <a:r>
              <a:rPr lang="en" sz="18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Different Methods of Serialisation</a:t>
            </a:r>
            <a:endParaRPr sz="18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1" marL="914400" rtl="0" algn="l">
              <a:spcBef>
                <a:spcPts val="1000"/>
              </a:spcBef>
              <a:spcAft>
                <a:spcPts val="0"/>
              </a:spcAft>
              <a:buClr>
                <a:srgbClr val="202122"/>
              </a:buClr>
              <a:buSzPts val="1800"/>
              <a:buFont typeface="Trebuchet MS"/>
              <a:buChar char="○"/>
            </a:pPr>
            <a:r>
              <a:rPr lang="en" sz="18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Human Readable </a:t>
            </a:r>
            <a:endParaRPr sz="18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23850" lvl="2" marL="1371600" rtl="0" algn="l">
              <a:spcBef>
                <a:spcPts val="1000"/>
              </a:spcBef>
              <a:spcAft>
                <a:spcPts val="0"/>
              </a:spcAft>
              <a:buClr>
                <a:srgbClr val="202122"/>
              </a:buClr>
              <a:buSzPts val="1500"/>
              <a:buFont typeface="Trebuchet MS"/>
              <a:buChar char="■"/>
            </a:pPr>
            <a:r>
              <a:rPr lang="en" sz="15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CSV</a:t>
            </a:r>
            <a:endParaRPr sz="15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23850" lvl="2" marL="1371600" rtl="0" algn="l">
              <a:spcBef>
                <a:spcPts val="1000"/>
              </a:spcBef>
              <a:spcAft>
                <a:spcPts val="0"/>
              </a:spcAft>
              <a:buClr>
                <a:srgbClr val="202122"/>
              </a:buClr>
              <a:buSzPts val="1500"/>
              <a:buFont typeface="Trebuchet MS"/>
              <a:buChar char="■"/>
            </a:pPr>
            <a:r>
              <a:rPr lang="en" sz="15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JSON - </a:t>
            </a:r>
            <a:r>
              <a:rPr lang="en" sz="15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Popular</a:t>
            </a:r>
            <a:r>
              <a:rPr lang="en" sz="15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 in Internet Systems</a:t>
            </a:r>
            <a:endParaRPr sz="15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23850" lvl="2" marL="1371600" rtl="0" algn="l">
              <a:spcBef>
                <a:spcPts val="1000"/>
              </a:spcBef>
              <a:spcAft>
                <a:spcPts val="0"/>
              </a:spcAft>
              <a:buClr>
                <a:srgbClr val="202122"/>
              </a:buClr>
              <a:buSzPts val="1500"/>
              <a:buFont typeface="Trebuchet MS"/>
              <a:buChar char="■"/>
            </a:pPr>
            <a:r>
              <a:rPr lang="en" sz="15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XML</a:t>
            </a:r>
            <a:endParaRPr sz="15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23850" lvl="2" marL="1371600" rtl="0" algn="l">
              <a:spcBef>
                <a:spcPts val="1000"/>
              </a:spcBef>
              <a:spcAft>
                <a:spcPts val="0"/>
              </a:spcAft>
              <a:buClr>
                <a:srgbClr val="202122"/>
              </a:buClr>
              <a:buSzPts val="1500"/>
              <a:buFont typeface="Trebuchet MS"/>
              <a:buChar char="■"/>
            </a:pPr>
            <a:r>
              <a:rPr lang="en" sz="15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YAML</a:t>
            </a:r>
            <a:endParaRPr sz="15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1" marL="914400" rtl="0" algn="l">
              <a:spcBef>
                <a:spcPts val="1000"/>
              </a:spcBef>
              <a:spcAft>
                <a:spcPts val="0"/>
              </a:spcAft>
              <a:buClr>
                <a:srgbClr val="202122"/>
              </a:buClr>
              <a:buSzPts val="1800"/>
              <a:buFont typeface="Trebuchet MS"/>
              <a:buChar char="○"/>
            </a:pPr>
            <a:r>
              <a:rPr lang="en" sz="18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Machine Readable</a:t>
            </a:r>
            <a:endParaRPr sz="18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23850" lvl="2" marL="1371600" rtl="0" algn="l">
              <a:spcBef>
                <a:spcPts val="1000"/>
              </a:spcBef>
              <a:spcAft>
                <a:spcPts val="0"/>
              </a:spcAft>
              <a:buClr>
                <a:srgbClr val="202122"/>
              </a:buClr>
              <a:buSzPts val="1500"/>
              <a:buFont typeface="Trebuchet MS"/>
              <a:buChar char="■"/>
            </a:pPr>
            <a:r>
              <a:rPr lang="en" sz="15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Binary Formats</a:t>
            </a:r>
            <a:endParaRPr sz="15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23850" lvl="3" marL="1828800" rtl="0" algn="l">
              <a:spcBef>
                <a:spcPts val="1000"/>
              </a:spcBef>
              <a:spcAft>
                <a:spcPts val="0"/>
              </a:spcAft>
              <a:buClr>
                <a:srgbClr val="202122"/>
              </a:buClr>
              <a:buSzPts val="1500"/>
              <a:buFont typeface="Trebuchet MS"/>
              <a:buChar char="●"/>
            </a:pPr>
            <a:r>
              <a:rPr lang="en" sz="15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Thrift (Made by Facebook), ProtoBuf (Made by Google), MsgPack</a:t>
            </a:r>
            <a:endParaRPr sz="15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23850" lvl="2" marL="1371600" rtl="0" algn="l">
              <a:spcBef>
                <a:spcPts val="1000"/>
              </a:spcBef>
              <a:spcAft>
                <a:spcPts val="0"/>
              </a:spcAft>
              <a:buClr>
                <a:srgbClr val="202122"/>
              </a:buClr>
              <a:buSzPts val="1500"/>
              <a:buFont typeface="Trebuchet MS"/>
              <a:buChar char="■"/>
            </a:pPr>
            <a:r>
              <a:rPr lang="en" sz="15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Binary JSON (BSON used by MongoDB)</a:t>
            </a:r>
            <a:endParaRPr sz="15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23850" lvl="2" marL="1371600" rtl="0" algn="l">
              <a:spcBef>
                <a:spcPts val="1000"/>
              </a:spcBef>
              <a:spcAft>
                <a:spcPts val="0"/>
              </a:spcAft>
              <a:buClr>
                <a:srgbClr val="202122"/>
              </a:buClr>
              <a:buSzPts val="1500"/>
              <a:buFont typeface="Trebuchet MS"/>
              <a:buChar char="■"/>
            </a:pPr>
            <a:r>
              <a:rPr lang="en" sz="15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Proprietary or Application Specific Formats</a:t>
            </a:r>
            <a:endParaRPr sz="15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8"/>
          <p:cNvSpPr txBox="1"/>
          <p:nvPr>
            <p:ph type="ctrTitle"/>
          </p:nvPr>
        </p:nvSpPr>
        <p:spPr>
          <a:xfrm>
            <a:off x="233650" y="224750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 - Serialisation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52" name="Google Shape;152;p28"/>
          <p:cNvSpPr txBox="1"/>
          <p:nvPr/>
        </p:nvSpPr>
        <p:spPr>
          <a:xfrm>
            <a:off x="311700" y="980175"/>
            <a:ext cx="8520600" cy="39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1800"/>
              <a:buFont typeface="Trebuchet MS"/>
              <a:buChar char="●"/>
            </a:pPr>
            <a:r>
              <a:rPr lang="en" sz="18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Different Methods of Serialisation</a:t>
            </a:r>
            <a:endParaRPr sz="18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1" marL="914400" rtl="0" algn="l">
              <a:spcBef>
                <a:spcPts val="1000"/>
              </a:spcBef>
              <a:spcAft>
                <a:spcPts val="0"/>
              </a:spcAft>
              <a:buClr>
                <a:srgbClr val="202122"/>
              </a:buClr>
              <a:buSzPts val="1800"/>
              <a:buFont typeface="Trebuchet MS"/>
              <a:buChar char="○"/>
            </a:pPr>
            <a:r>
              <a:rPr lang="en" sz="18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Language Specific </a:t>
            </a:r>
            <a:endParaRPr sz="18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2" marL="1371600" rtl="0" algn="l">
              <a:spcBef>
                <a:spcPts val="1000"/>
              </a:spcBef>
              <a:spcAft>
                <a:spcPts val="0"/>
              </a:spcAft>
              <a:buClr>
                <a:srgbClr val="202122"/>
              </a:buClr>
              <a:buSzPts val="1600"/>
              <a:buFont typeface="Trebuchet MS"/>
              <a:buChar char="■"/>
            </a:pPr>
            <a:r>
              <a:rPr lang="en" sz="16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Java Serialisation (Serializable keyword)</a:t>
            </a:r>
            <a:endParaRPr sz="16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2" marL="1371600" rtl="0" algn="l">
              <a:spcBef>
                <a:spcPts val="1000"/>
              </a:spcBef>
              <a:spcAft>
                <a:spcPts val="0"/>
              </a:spcAft>
              <a:buClr>
                <a:srgbClr val="202122"/>
              </a:buClr>
              <a:buSzPts val="1600"/>
              <a:buFont typeface="Trebuchet MS"/>
              <a:buChar char="■"/>
            </a:pPr>
            <a:r>
              <a:rPr lang="en" sz="16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Python Pickle</a:t>
            </a:r>
            <a:endParaRPr sz="16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2" marL="1371600" rtl="0" algn="l">
              <a:spcBef>
                <a:spcPts val="1000"/>
              </a:spcBef>
              <a:spcAft>
                <a:spcPts val="0"/>
              </a:spcAft>
              <a:buClr>
                <a:srgbClr val="202122"/>
              </a:buClr>
              <a:buSzPts val="1600"/>
              <a:buFont typeface="Trebuchet MS"/>
              <a:buChar char="■"/>
            </a:pPr>
            <a:r>
              <a:rPr lang="en" sz="16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Ruby Marshal</a:t>
            </a:r>
            <a:endParaRPr sz="16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1" marL="914400" rtl="0" algn="l">
              <a:spcBef>
                <a:spcPts val="1000"/>
              </a:spcBef>
              <a:spcAft>
                <a:spcPts val="0"/>
              </a:spcAft>
              <a:buClr>
                <a:srgbClr val="202122"/>
              </a:buClr>
              <a:buSzPts val="1800"/>
              <a:buFont typeface="Trebuchet MS"/>
              <a:buChar char="○"/>
            </a:pPr>
            <a:r>
              <a:rPr lang="en" sz="18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Language Agnostic</a:t>
            </a:r>
            <a:endParaRPr sz="18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2" marL="1371600" rtl="0" algn="l">
              <a:spcBef>
                <a:spcPts val="1000"/>
              </a:spcBef>
              <a:spcAft>
                <a:spcPts val="0"/>
              </a:spcAft>
              <a:buClr>
                <a:srgbClr val="202122"/>
              </a:buClr>
              <a:buSzPts val="1600"/>
              <a:buFont typeface="Trebuchet MS"/>
              <a:buChar char="■"/>
            </a:pPr>
            <a:r>
              <a:rPr lang="en" sz="16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CSV</a:t>
            </a:r>
            <a:endParaRPr sz="16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2" marL="1371600" rtl="0" algn="l">
              <a:spcBef>
                <a:spcPts val="1000"/>
              </a:spcBef>
              <a:spcAft>
                <a:spcPts val="0"/>
              </a:spcAft>
              <a:buClr>
                <a:srgbClr val="202122"/>
              </a:buClr>
              <a:buSzPts val="1600"/>
              <a:buFont typeface="Trebuchet MS"/>
              <a:buChar char="■"/>
            </a:pPr>
            <a:r>
              <a:rPr lang="en" sz="16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JSON</a:t>
            </a:r>
            <a:endParaRPr sz="16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2" marL="1371600" rtl="0" algn="l">
              <a:spcBef>
                <a:spcPts val="1000"/>
              </a:spcBef>
              <a:spcAft>
                <a:spcPts val="0"/>
              </a:spcAft>
              <a:buClr>
                <a:srgbClr val="202122"/>
              </a:buClr>
              <a:buSzPts val="1600"/>
              <a:buFont typeface="Trebuchet MS"/>
              <a:buChar char="■"/>
            </a:pPr>
            <a:r>
              <a:rPr lang="en" sz="16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XML</a:t>
            </a:r>
            <a:endParaRPr sz="16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9"/>
          <p:cNvSpPr txBox="1"/>
          <p:nvPr>
            <p:ph type="ctrTitle"/>
          </p:nvPr>
        </p:nvSpPr>
        <p:spPr>
          <a:xfrm>
            <a:off x="233650" y="224750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 - Serialisation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58" name="Google Shape;158;p29"/>
          <p:cNvSpPr txBox="1"/>
          <p:nvPr/>
        </p:nvSpPr>
        <p:spPr>
          <a:xfrm>
            <a:off x="311700" y="1058250"/>
            <a:ext cx="8520600" cy="38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1800"/>
              <a:buFont typeface="Trebuchet MS"/>
              <a:buChar char="●"/>
            </a:pPr>
            <a:r>
              <a:rPr lang="en" sz="18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Different Methods of Serialisation</a:t>
            </a:r>
            <a:endParaRPr sz="18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1" marL="914400" rtl="0" algn="l">
              <a:spcBef>
                <a:spcPts val="1000"/>
              </a:spcBef>
              <a:spcAft>
                <a:spcPts val="0"/>
              </a:spcAft>
              <a:buClr>
                <a:srgbClr val="202122"/>
              </a:buClr>
              <a:buSzPts val="1800"/>
              <a:buFont typeface="Trebuchet MS"/>
              <a:buChar char="○"/>
            </a:pPr>
            <a:r>
              <a:rPr lang="en" sz="18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Verbose</a:t>
            </a:r>
            <a:endParaRPr sz="18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23850" lvl="2" marL="1371600" rtl="0" algn="l">
              <a:spcBef>
                <a:spcPts val="1000"/>
              </a:spcBef>
              <a:spcAft>
                <a:spcPts val="0"/>
              </a:spcAft>
              <a:buClr>
                <a:srgbClr val="202122"/>
              </a:buClr>
              <a:buSzPts val="1500"/>
              <a:buFont typeface="Trebuchet MS"/>
              <a:buChar char="■"/>
            </a:pPr>
            <a:r>
              <a:rPr lang="en" sz="15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JSON</a:t>
            </a:r>
            <a:endParaRPr sz="15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23850" lvl="2" marL="1371600" rtl="0" algn="l">
              <a:spcBef>
                <a:spcPts val="1000"/>
              </a:spcBef>
              <a:spcAft>
                <a:spcPts val="0"/>
              </a:spcAft>
              <a:buClr>
                <a:srgbClr val="202122"/>
              </a:buClr>
              <a:buSzPts val="1500"/>
              <a:buFont typeface="Trebuchet MS"/>
              <a:buChar char="■"/>
            </a:pPr>
            <a:r>
              <a:rPr lang="en" sz="15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XML</a:t>
            </a:r>
            <a:endParaRPr sz="15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1" marL="914400" rtl="0" algn="l">
              <a:spcBef>
                <a:spcPts val="1000"/>
              </a:spcBef>
              <a:spcAft>
                <a:spcPts val="0"/>
              </a:spcAft>
              <a:buClr>
                <a:srgbClr val="202122"/>
              </a:buClr>
              <a:buSzPts val="1800"/>
              <a:buFont typeface="Trebuchet MS"/>
              <a:buChar char="○"/>
            </a:pPr>
            <a:r>
              <a:rPr lang="en" sz="18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Compact</a:t>
            </a:r>
            <a:endParaRPr sz="18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23850" lvl="2" marL="1371600" rtl="0" algn="l">
              <a:spcBef>
                <a:spcPts val="1000"/>
              </a:spcBef>
              <a:spcAft>
                <a:spcPts val="0"/>
              </a:spcAft>
              <a:buClr>
                <a:srgbClr val="202122"/>
              </a:buClr>
              <a:buSzPts val="1500"/>
              <a:buFont typeface="Trebuchet MS"/>
              <a:buChar char="■"/>
            </a:pPr>
            <a:r>
              <a:rPr lang="en" sz="15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MsgPack</a:t>
            </a:r>
            <a:endParaRPr sz="15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23850" lvl="2" marL="1371600" rtl="0" algn="l">
              <a:spcBef>
                <a:spcPts val="1000"/>
              </a:spcBef>
              <a:spcAft>
                <a:spcPts val="0"/>
              </a:spcAft>
              <a:buClr>
                <a:srgbClr val="202122"/>
              </a:buClr>
              <a:buSzPts val="1500"/>
              <a:buFont typeface="Trebuchet MS"/>
              <a:buChar char="■"/>
            </a:pPr>
            <a:r>
              <a:rPr lang="en" sz="15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ThriftCompact</a:t>
            </a:r>
            <a:endParaRPr sz="15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23850" lvl="2" marL="1371600" rtl="0" algn="l">
              <a:spcBef>
                <a:spcPts val="1000"/>
              </a:spcBef>
              <a:spcAft>
                <a:spcPts val="0"/>
              </a:spcAft>
              <a:buClr>
                <a:srgbClr val="202122"/>
              </a:buClr>
              <a:buSzPts val="1500"/>
              <a:buFont typeface="Trebuchet MS"/>
              <a:buChar char="■"/>
            </a:pPr>
            <a:r>
              <a:rPr lang="en" sz="15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Other Binary Protocols</a:t>
            </a:r>
            <a:endParaRPr sz="15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0"/>
          <p:cNvSpPr txBox="1"/>
          <p:nvPr>
            <p:ph type="ctrTitle"/>
          </p:nvPr>
        </p:nvSpPr>
        <p:spPr>
          <a:xfrm>
            <a:off x="311700" y="2046225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 - Compression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1"/>
          <p:cNvSpPr txBox="1"/>
          <p:nvPr>
            <p:ph type="ctrTitle"/>
          </p:nvPr>
        </p:nvSpPr>
        <p:spPr>
          <a:xfrm>
            <a:off x="224975" y="129325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 - Compression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69" name="Google Shape;169;p31"/>
          <p:cNvSpPr txBox="1"/>
          <p:nvPr/>
        </p:nvSpPr>
        <p:spPr>
          <a:xfrm>
            <a:off x="324875" y="779850"/>
            <a:ext cx="8420700" cy="39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7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In information theory, </a:t>
            </a:r>
            <a:r>
              <a:rPr lang="en" sz="1700" u="sng">
                <a:solidFill>
                  <a:srgbClr val="FF0000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data compression, source coding,</a:t>
            </a:r>
            <a:r>
              <a:rPr baseline="30000" lang="en" sz="1700" u="sng">
                <a:solidFill>
                  <a:srgbClr val="FF0000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lang="en" sz="1700" u="sng">
                <a:solidFill>
                  <a:srgbClr val="FF0000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or bit-rate reduction i</a:t>
            </a:r>
            <a:r>
              <a:rPr i="1" lang="en" sz="1700" u="sng">
                <a:solidFill>
                  <a:srgbClr val="FF0000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s the process of encoding information using fewer bits than the original representation.</a:t>
            </a:r>
            <a:r>
              <a:rPr i="1" lang="en" sz="17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 Any particular compression is either lossy or lossless. </a:t>
            </a:r>
            <a:r>
              <a:rPr i="1" lang="en" sz="1700" u="sng">
                <a:solidFill>
                  <a:srgbClr val="FF0000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Lossless compression reduces bits by identifying and eliminating statistical redundancy. No information is lost in lossless compression. Lossy compression reduces bits by removing unnecessary or less important information.</a:t>
            </a:r>
            <a:r>
              <a:rPr i="1" lang="en" sz="17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 Typically, a device that performs data compression is referred to as an encoder, and one that performs the reversal of the process (decompression) as a decoder.</a:t>
            </a:r>
            <a:endParaRPr i="1" sz="17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6550" lvl="0" marL="457200" rtl="0" algn="l">
              <a:spcBef>
                <a:spcPts val="1000"/>
              </a:spcBef>
              <a:spcAft>
                <a:spcPts val="0"/>
              </a:spcAft>
              <a:buClr>
                <a:srgbClr val="202122"/>
              </a:buClr>
              <a:buSzPts val="1700"/>
              <a:buFont typeface="Trebuchet MS"/>
              <a:buChar char="-"/>
            </a:pPr>
            <a:r>
              <a:rPr lang="en" sz="17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https://en.wikipedia.org/wiki/Data_compression</a:t>
            </a:r>
            <a:endParaRPr sz="17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ctrTitle"/>
          </p:nvPr>
        </p:nvSpPr>
        <p:spPr>
          <a:xfrm>
            <a:off x="201350" y="1030050"/>
            <a:ext cx="8664900" cy="15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Trebuchet MS"/>
                <a:ea typeface="Trebuchet MS"/>
                <a:cs typeface="Trebuchet MS"/>
                <a:sym typeface="Trebuchet MS"/>
              </a:rPr>
              <a:t>Recap - Lecture - 2/3</a:t>
            </a:r>
            <a:endParaRPr sz="36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2"/>
          <p:cNvSpPr txBox="1"/>
          <p:nvPr>
            <p:ph type="ctrTitle"/>
          </p:nvPr>
        </p:nvSpPr>
        <p:spPr>
          <a:xfrm>
            <a:off x="224975" y="129325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 - Compression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75" name="Google Shape;175;p32"/>
          <p:cNvSpPr txBox="1"/>
          <p:nvPr/>
        </p:nvSpPr>
        <p:spPr>
          <a:xfrm>
            <a:off x="361650" y="1838025"/>
            <a:ext cx="8420700" cy="5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800" u="sng">
                <a:solidFill>
                  <a:schemeClr val="hlink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  <a:hlinkClick r:id="rId3"/>
              </a:rPr>
              <a:t>Huffman Coding Algorithm?</a:t>
            </a:r>
            <a:endParaRPr sz="18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3"/>
          <p:cNvSpPr txBox="1"/>
          <p:nvPr>
            <p:ph type="ctrTitle"/>
          </p:nvPr>
        </p:nvSpPr>
        <p:spPr>
          <a:xfrm>
            <a:off x="201350" y="1030050"/>
            <a:ext cx="8664900" cy="15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Trebuchet MS"/>
                <a:ea typeface="Trebuchet MS"/>
                <a:cs typeface="Trebuchet MS"/>
                <a:sym typeface="Trebuchet MS"/>
              </a:rPr>
              <a:t>Lecture - 4</a:t>
            </a:r>
            <a:endParaRPr sz="36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4"/>
          <p:cNvSpPr txBox="1"/>
          <p:nvPr>
            <p:ph type="ctrTitle"/>
          </p:nvPr>
        </p:nvSpPr>
        <p:spPr>
          <a:xfrm>
            <a:off x="233650" y="224750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86" name="Google Shape;186;p34"/>
          <p:cNvSpPr txBox="1"/>
          <p:nvPr/>
        </p:nvSpPr>
        <p:spPr>
          <a:xfrm>
            <a:off x="311700" y="1058250"/>
            <a:ext cx="8520600" cy="38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Trebuchet MS"/>
              <a:buChar char="●"/>
            </a:pPr>
            <a:r>
              <a:rPr lang="en" sz="20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Structuring (Modeling) &amp; Querying</a:t>
            </a:r>
            <a:endParaRPr sz="2000">
              <a:solidFill>
                <a:srgbClr val="FF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rebuchet MS"/>
              <a:buChar char="●"/>
            </a:pPr>
            <a:r>
              <a:rPr lang="en" sz="20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Databases </a:t>
            </a:r>
            <a:endParaRPr sz="20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556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rebuchet MS"/>
              <a:buChar char="○"/>
            </a:pPr>
            <a:r>
              <a:rPr lang="en" sz="20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Types</a:t>
            </a:r>
            <a:endParaRPr sz="20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556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rebuchet MS"/>
              <a:buChar char="○"/>
            </a:pPr>
            <a:r>
              <a:rPr lang="en" sz="20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Use-Cases</a:t>
            </a:r>
            <a:endParaRPr sz="20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rebuchet MS"/>
              <a:buChar char="●"/>
            </a:pPr>
            <a:r>
              <a:rPr lang="en" sz="20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Object Storage</a:t>
            </a:r>
            <a:endParaRPr sz="25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5"/>
          <p:cNvSpPr txBox="1"/>
          <p:nvPr>
            <p:ph type="ctrTitle"/>
          </p:nvPr>
        </p:nvSpPr>
        <p:spPr>
          <a:xfrm>
            <a:off x="233650" y="224750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 - Modeling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92" name="Google Shape;192;p35"/>
          <p:cNvSpPr txBox="1"/>
          <p:nvPr/>
        </p:nvSpPr>
        <p:spPr>
          <a:xfrm>
            <a:off x="311700" y="901300"/>
            <a:ext cx="8520600" cy="39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●"/>
            </a:pPr>
            <a:r>
              <a:rPr b="1" lang="en" u="sng">
                <a:solidFill>
                  <a:schemeClr val="dk1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Sample Dataset</a:t>
            </a:r>
            <a:endParaRPr b="1" u="sng">
              <a:solidFill>
                <a:schemeClr val="dk1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Names = (Cristiano Ronaldo", "Lionel Messi", "Haalaand", "Mohamed Salah", "Thomas Muller")</a:t>
            </a:r>
            <a:endParaRPr sz="1500">
              <a:solidFill>
                <a:schemeClr val="dk1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Club = ("Manchester United", "PSG", "Manchester City", "Liverpool", "Bayern Munich")</a:t>
            </a:r>
            <a:endParaRPr sz="1500">
              <a:solidFill>
                <a:schemeClr val="dk1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endParaRPr sz="1500">
              <a:solidFill>
                <a:schemeClr val="dk1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Country = (Portugal, Argentina, Norway , Egypt, Germany)</a:t>
            </a:r>
            <a:endParaRPr sz="1500">
              <a:solidFill>
                <a:schemeClr val="dk1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6"/>
          <p:cNvSpPr txBox="1"/>
          <p:nvPr>
            <p:ph type="ctrTitle"/>
          </p:nvPr>
        </p:nvSpPr>
        <p:spPr>
          <a:xfrm>
            <a:off x="233650" y="224750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 - Modeling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98" name="Google Shape;19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36775"/>
            <a:ext cx="8839204" cy="1096268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36"/>
          <p:cNvSpPr txBox="1"/>
          <p:nvPr/>
        </p:nvSpPr>
        <p:spPr>
          <a:xfrm>
            <a:off x="369600" y="2453900"/>
            <a:ext cx="8404800" cy="8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Trebuchet MS"/>
                <a:ea typeface="Trebuchet MS"/>
                <a:cs typeface="Trebuchet MS"/>
                <a:sym typeface="Trebuchet MS"/>
              </a:rPr>
              <a:t>- Martin Kleppmann, Designing Data Intensive Applications</a:t>
            </a:r>
            <a:endParaRPr i="1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Trebuchet MS"/>
                <a:ea typeface="Trebuchet MS"/>
                <a:cs typeface="Trebuchet MS"/>
                <a:sym typeface="Trebuchet MS"/>
              </a:rPr>
              <a:t>- @martinkl</a:t>
            </a:r>
            <a:endParaRPr i="1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00" name="Google Shape;200;p36"/>
          <p:cNvSpPr txBox="1"/>
          <p:nvPr/>
        </p:nvSpPr>
        <p:spPr>
          <a:xfrm>
            <a:off x="324800" y="3442700"/>
            <a:ext cx="8520600" cy="13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A </a:t>
            </a:r>
            <a:r>
              <a:rPr i="1" lang="en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strong</a:t>
            </a:r>
            <a:r>
              <a:rPr i="1" lang="en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 handle on data modeling will help you in your career! </a:t>
            </a:r>
            <a:endParaRPr i="1">
              <a:solidFill>
                <a:srgbClr val="FF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FF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rebuchet MS"/>
              <a:buChar char="-"/>
            </a:pPr>
            <a:r>
              <a:rPr i="1" lang="en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Object Oriented Design</a:t>
            </a:r>
            <a:endParaRPr i="1">
              <a:solidFill>
                <a:srgbClr val="FF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rebuchet MS"/>
              <a:buChar char="-"/>
            </a:pPr>
            <a:r>
              <a:rPr i="1" lang="en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API Design</a:t>
            </a:r>
            <a:endParaRPr i="1">
              <a:solidFill>
                <a:srgbClr val="FF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Trebuchet MS"/>
              <a:buChar char="-"/>
            </a:pPr>
            <a:r>
              <a:rPr i="1" lang="en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Data Structures</a:t>
            </a:r>
            <a:endParaRPr i="1">
              <a:solidFill>
                <a:srgbClr val="FF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7"/>
          <p:cNvSpPr txBox="1"/>
          <p:nvPr>
            <p:ph type="ctrTitle"/>
          </p:nvPr>
        </p:nvSpPr>
        <p:spPr>
          <a:xfrm>
            <a:off x="233650" y="224750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 - Modeling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06" name="Google Shape;206;p37"/>
          <p:cNvSpPr txBox="1"/>
          <p:nvPr/>
        </p:nvSpPr>
        <p:spPr>
          <a:xfrm>
            <a:off x="311700" y="2297775"/>
            <a:ext cx="85206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Trebuchet MS"/>
                <a:ea typeface="Trebuchet MS"/>
                <a:cs typeface="Trebuchet MS"/>
                <a:sym typeface="Trebuchet MS"/>
              </a:rPr>
              <a:t>Let’s work on some examples.</a:t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FF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8"/>
          <p:cNvSpPr txBox="1"/>
          <p:nvPr>
            <p:ph type="ctrTitle"/>
          </p:nvPr>
        </p:nvSpPr>
        <p:spPr>
          <a:xfrm>
            <a:off x="233650" y="224750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 - Modeling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12" name="Google Shape;212;p38"/>
          <p:cNvSpPr txBox="1"/>
          <p:nvPr/>
        </p:nvSpPr>
        <p:spPr>
          <a:xfrm>
            <a:off x="233650" y="1947150"/>
            <a:ext cx="85206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u="sng">
                <a:solidFill>
                  <a:schemeClr val="hlink"/>
                </a:solidFill>
                <a:latin typeface="Trebuchet MS"/>
                <a:ea typeface="Trebuchet MS"/>
                <a:cs typeface="Trebuchet MS"/>
                <a:sym typeface="Trebuchet MS"/>
                <a:hlinkClick r:id="rId3"/>
              </a:rPr>
              <a:t>What is a Relation in Set Theory?</a:t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FF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9"/>
          <p:cNvSpPr txBox="1"/>
          <p:nvPr>
            <p:ph type="ctrTitle"/>
          </p:nvPr>
        </p:nvSpPr>
        <p:spPr>
          <a:xfrm>
            <a:off x="233650" y="224750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 - Modeling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18" name="Google Shape;218;p39"/>
          <p:cNvSpPr txBox="1"/>
          <p:nvPr/>
        </p:nvSpPr>
        <p:spPr>
          <a:xfrm>
            <a:off x="233650" y="1947150"/>
            <a:ext cx="85206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Trebuchet MS"/>
                <a:ea typeface="Trebuchet MS"/>
                <a:cs typeface="Trebuchet MS"/>
                <a:sym typeface="Trebuchet MS"/>
              </a:rPr>
              <a:t>How do we model current data set as Relations?</a:t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FF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40"/>
          <p:cNvSpPr txBox="1"/>
          <p:nvPr>
            <p:ph type="ctrTitle"/>
          </p:nvPr>
        </p:nvSpPr>
        <p:spPr>
          <a:xfrm>
            <a:off x="233650" y="224750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 - Modeling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24" name="Google Shape;224;p40"/>
          <p:cNvSpPr txBox="1"/>
          <p:nvPr/>
        </p:nvSpPr>
        <p:spPr>
          <a:xfrm>
            <a:off x="233650" y="2016550"/>
            <a:ext cx="85206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Trebuchet MS"/>
                <a:ea typeface="Trebuchet MS"/>
                <a:cs typeface="Trebuchet MS"/>
                <a:sym typeface="Trebuchet MS"/>
              </a:rPr>
              <a:t>Record Identification? </a:t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FF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41"/>
          <p:cNvSpPr txBox="1"/>
          <p:nvPr>
            <p:ph type="ctrTitle"/>
          </p:nvPr>
        </p:nvSpPr>
        <p:spPr>
          <a:xfrm>
            <a:off x="233650" y="224750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 - Modeling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30" name="Google Shape;230;p41"/>
          <p:cNvSpPr txBox="1"/>
          <p:nvPr/>
        </p:nvSpPr>
        <p:spPr>
          <a:xfrm>
            <a:off x="233650" y="1548175"/>
            <a:ext cx="8520600" cy="15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Trebuchet MS"/>
                <a:ea typeface="Trebuchet MS"/>
                <a:cs typeface="Trebuchet MS"/>
                <a:sym typeface="Trebuchet MS"/>
              </a:rPr>
              <a:t>Record Identification? Keys?</a:t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0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Candidate Keys</a:t>
            </a:r>
            <a:endParaRPr i="1" sz="2000">
              <a:solidFill>
                <a:srgbClr val="FF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0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Primary Keys</a:t>
            </a:r>
            <a:endParaRPr i="1" sz="2000">
              <a:solidFill>
                <a:srgbClr val="FF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FF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31" name="Google Shape;231;p41"/>
          <p:cNvSpPr txBox="1"/>
          <p:nvPr/>
        </p:nvSpPr>
        <p:spPr>
          <a:xfrm>
            <a:off x="472275" y="4205975"/>
            <a:ext cx="8378700" cy="7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Read up on UUIDs - https://en.wikipedia.org/wiki/Universally_unique_identifier</a:t>
            </a:r>
            <a:endParaRPr i="1">
              <a:solidFill>
                <a:srgbClr val="FF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>
            <p:ph type="ctrTitle"/>
          </p:nvPr>
        </p:nvSpPr>
        <p:spPr>
          <a:xfrm>
            <a:off x="181600" y="154750"/>
            <a:ext cx="8520600" cy="46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Trebuchet MS"/>
                <a:ea typeface="Trebuchet MS"/>
                <a:cs typeface="Trebuchet MS"/>
                <a:sym typeface="Trebuchet MS"/>
              </a:rPr>
              <a:t>Storage: Data Types</a:t>
            </a:r>
            <a:endParaRPr sz="202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66" name="Google Shape;66;p15"/>
          <p:cNvSpPr txBox="1"/>
          <p:nvPr/>
        </p:nvSpPr>
        <p:spPr>
          <a:xfrm>
            <a:off x="181600" y="762525"/>
            <a:ext cx="2922900" cy="28362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Numbers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Trebuchet MS"/>
              <a:buChar char="○"/>
            </a:pPr>
            <a:r>
              <a:rPr lang="en" sz="1700">
                <a:latin typeface="Trebuchet MS"/>
                <a:ea typeface="Trebuchet MS"/>
                <a:cs typeface="Trebuchet MS"/>
                <a:sym typeface="Trebuchet MS"/>
              </a:rPr>
              <a:t>Integers</a:t>
            </a:r>
            <a:endParaRPr sz="17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SzPts val="1500"/>
              <a:buFont typeface="Trebuchet MS"/>
              <a:buChar char="■"/>
            </a:pPr>
            <a:r>
              <a:rPr lang="en" sz="1500">
                <a:latin typeface="Trebuchet MS"/>
                <a:ea typeface="Trebuchet MS"/>
                <a:cs typeface="Trebuchet MS"/>
                <a:sym typeface="Trebuchet MS"/>
              </a:rPr>
              <a:t>Signed</a:t>
            </a:r>
            <a:endParaRPr sz="15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SzPts val="1500"/>
              <a:buFont typeface="Trebuchet MS"/>
              <a:buChar char="■"/>
            </a:pPr>
            <a:r>
              <a:rPr lang="en" sz="1500">
                <a:latin typeface="Trebuchet MS"/>
                <a:ea typeface="Trebuchet MS"/>
                <a:cs typeface="Trebuchet MS"/>
                <a:sym typeface="Trebuchet MS"/>
              </a:rPr>
              <a:t>Unsigned</a:t>
            </a:r>
            <a:endParaRPr sz="15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○"/>
            </a:pPr>
            <a:r>
              <a:rPr lang="en" sz="1700">
                <a:latin typeface="Trebuchet MS"/>
                <a:ea typeface="Trebuchet MS"/>
                <a:cs typeface="Trebuchet MS"/>
                <a:sym typeface="Trebuchet MS"/>
              </a:rPr>
              <a:t>Decimals</a:t>
            </a: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SzPts val="1500"/>
              <a:buFont typeface="Trebuchet MS"/>
              <a:buChar char="■"/>
            </a:pPr>
            <a:r>
              <a:rPr lang="en" sz="1500">
                <a:latin typeface="Trebuchet MS"/>
                <a:ea typeface="Trebuchet MS"/>
                <a:cs typeface="Trebuchet MS"/>
                <a:sym typeface="Trebuchet MS"/>
              </a:rPr>
              <a:t>Low Precision</a:t>
            </a:r>
            <a:endParaRPr sz="15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SzPts val="1500"/>
              <a:buFont typeface="Trebuchet MS"/>
              <a:buChar char="■"/>
            </a:pPr>
            <a:r>
              <a:rPr lang="en" sz="1500">
                <a:latin typeface="Trebuchet MS"/>
                <a:ea typeface="Trebuchet MS"/>
                <a:cs typeface="Trebuchet MS"/>
                <a:sym typeface="Trebuchet MS"/>
              </a:rPr>
              <a:t>High Precision</a:t>
            </a:r>
            <a:endParaRPr sz="15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Characters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Enums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Boolean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67" name="Google Shape;67;p15"/>
          <p:cNvSpPr txBox="1"/>
          <p:nvPr/>
        </p:nvSpPr>
        <p:spPr>
          <a:xfrm>
            <a:off x="3275275" y="762525"/>
            <a:ext cx="1882200" cy="22464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Function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Array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Pointer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Reference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Class 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Structure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Union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68" name="Google Shape;68;p15"/>
          <p:cNvSpPr txBox="1"/>
          <p:nvPr/>
        </p:nvSpPr>
        <p:spPr>
          <a:xfrm>
            <a:off x="5231800" y="762525"/>
            <a:ext cx="1763100" cy="2246400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Dictionary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Strings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Tuples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List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Set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Complex Number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69" name="Google Shape;69;p15"/>
          <p:cNvSpPr txBox="1"/>
          <p:nvPr/>
        </p:nvSpPr>
        <p:spPr>
          <a:xfrm>
            <a:off x="256800" y="3859025"/>
            <a:ext cx="8630400" cy="10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latin typeface="Trebuchet MS"/>
                <a:ea typeface="Trebuchet MS"/>
                <a:cs typeface="Trebuchet MS"/>
                <a:sym typeface="Trebuchet MS"/>
              </a:rPr>
              <a:t>Question:</a:t>
            </a:r>
            <a:r>
              <a:rPr i="1" lang="en">
                <a:latin typeface="Trebuchet MS"/>
                <a:ea typeface="Trebuchet MS"/>
                <a:cs typeface="Trebuchet MS"/>
                <a:sym typeface="Trebuchet MS"/>
              </a:rPr>
              <a:t> How would I store a Boolean? How many bytes do I need to store a boolean value?</a:t>
            </a:r>
            <a:endParaRPr i="1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70" name="Google Shape;70;p15"/>
          <p:cNvSpPr txBox="1"/>
          <p:nvPr/>
        </p:nvSpPr>
        <p:spPr>
          <a:xfrm>
            <a:off x="7136275" y="762525"/>
            <a:ext cx="1763100" cy="22464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Byte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Int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Array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Short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String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Set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List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42"/>
          <p:cNvSpPr txBox="1"/>
          <p:nvPr>
            <p:ph type="ctrTitle"/>
          </p:nvPr>
        </p:nvSpPr>
        <p:spPr>
          <a:xfrm>
            <a:off x="233650" y="224750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 - Modeling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37" name="Google Shape;237;p42"/>
          <p:cNvSpPr txBox="1"/>
          <p:nvPr/>
        </p:nvSpPr>
        <p:spPr>
          <a:xfrm>
            <a:off x="233650" y="2042575"/>
            <a:ext cx="8520600" cy="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Trebuchet MS"/>
                <a:ea typeface="Trebuchet MS"/>
                <a:cs typeface="Trebuchet MS"/>
                <a:sym typeface="Trebuchet MS"/>
              </a:rPr>
              <a:t>Possible Checks on the Values?</a:t>
            </a:r>
            <a:endParaRPr i="1" sz="2000">
              <a:solidFill>
                <a:srgbClr val="FF0000"/>
              </a:solidFill>
              <a:highlight>
                <a:srgbClr val="000000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FF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3"/>
          <p:cNvSpPr txBox="1"/>
          <p:nvPr>
            <p:ph type="ctrTitle"/>
          </p:nvPr>
        </p:nvSpPr>
        <p:spPr>
          <a:xfrm>
            <a:off x="233650" y="224750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 - Modeling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43" name="Google Shape;243;p43"/>
          <p:cNvSpPr txBox="1"/>
          <p:nvPr/>
        </p:nvSpPr>
        <p:spPr>
          <a:xfrm>
            <a:off x="233650" y="1040100"/>
            <a:ext cx="8520600" cy="237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Trebuchet MS"/>
              <a:buChar char="●"/>
            </a:pPr>
            <a:r>
              <a:rPr lang="en" sz="2000">
                <a:latin typeface="Trebuchet MS"/>
                <a:ea typeface="Trebuchet MS"/>
                <a:cs typeface="Trebuchet MS"/>
                <a:sym typeface="Trebuchet MS"/>
              </a:rPr>
              <a:t>Object Structure</a:t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SzPts val="2000"/>
              <a:buFont typeface="Trebuchet MS"/>
              <a:buChar char="●"/>
            </a:pPr>
            <a:r>
              <a:rPr lang="en" sz="2000">
                <a:latin typeface="Trebuchet MS"/>
                <a:ea typeface="Trebuchet MS"/>
                <a:cs typeface="Trebuchet MS"/>
                <a:sym typeface="Trebuchet MS"/>
              </a:rPr>
              <a:t>Data Types</a:t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SzPts val="2000"/>
              <a:buFont typeface="Trebuchet MS"/>
              <a:buChar char="●"/>
            </a:pPr>
            <a:r>
              <a:rPr lang="en" sz="2000">
                <a:latin typeface="Trebuchet MS"/>
                <a:ea typeface="Trebuchet MS"/>
                <a:cs typeface="Trebuchet MS"/>
                <a:sym typeface="Trebuchet MS"/>
              </a:rPr>
              <a:t>Relation Keys</a:t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SzPts val="2000"/>
              <a:buFont typeface="Trebuchet MS"/>
              <a:buChar char="●"/>
            </a:pPr>
            <a:r>
              <a:rPr lang="en" sz="2000">
                <a:latin typeface="Trebuchet MS"/>
                <a:ea typeface="Trebuchet MS"/>
                <a:cs typeface="Trebuchet MS"/>
                <a:sym typeface="Trebuchet MS"/>
              </a:rPr>
              <a:t>Constraints (Checks)</a:t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FF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4"/>
          <p:cNvSpPr txBox="1"/>
          <p:nvPr>
            <p:ph type="ctrTitle"/>
          </p:nvPr>
        </p:nvSpPr>
        <p:spPr>
          <a:xfrm>
            <a:off x="233650" y="224750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 - Modeling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49" name="Google Shape;249;p44"/>
          <p:cNvSpPr txBox="1"/>
          <p:nvPr/>
        </p:nvSpPr>
        <p:spPr>
          <a:xfrm>
            <a:off x="233650" y="2089600"/>
            <a:ext cx="8520600" cy="63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Trebuchet MS"/>
                <a:ea typeface="Trebuchet MS"/>
                <a:cs typeface="Trebuchet MS"/>
                <a:sym typeface="Trebuchet MS"/>
              </a:rPr>
              <a:t>What we have just discussed is </a:t>
            </a:r>
            <a:r>
              <a:rPr i="1" lang="en" sz="2000" u="sng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Schema</a:t>
            </a:r>
            <a:r>
              <a:rPr lang="en" sz="2000">
                <a:latin typeface="Trebuchet MS"/>
                <a:ea typeface="Trebuchet MS"/>
                <a:cs typeface="Trebuchet MS"/>
                <a:sym typeface="Trebuchet MS"/>
              </a:rPr>
              <a:t>?</a:t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FF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5"/>
          <p:cNvSpPr txBox="1"/>
          <p:nvPr>
            <p:ph type="ctrTitle"/>
          </p:nvPr>
        </p:nvSpPr>
        <p:spPr>
          <a:xfrm>
            <a:off x="233650" y="224750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 - Modeling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55" name="Google Shape;255;p45"/>
          <p:cNvSpPr txBox="1"/>
          <p:nvPr/>
        </p:nvSpPr>
        <p:spPr>
          <a:xfrm>
            <a:off x="233650" y="2089600"/>
            <a:ext cx="8520600" cy="63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Trebuchet MS"/>
                <a:ea typeface="Trebuchet MS"/>
                <a:cs typeface="Trebuchet MS"/>
                <a:sym typeface="Trebuchet MS"/>
              </a:rPr>
              <a:t>How do we define Set Operations on the data set?</a:t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FF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6"/>
          <p:cNvSpPr txBox="1"/>
          <p:nvPr>
            <p:ph type="ctrTitle"/>
          </p:nvPr>
        </p:nvSpPr>
        <p:spPr>
          <a:xfrm>
            <a:off x="233650" y="224750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 - Modeling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61" name="Google Shape;261;p46"/>
          <p:cNvSpPr txBox="1"/>
          <p:nvPr/>
        </p:nvSpPr>
        <p:spPr>
          <a:xfrm>
            <a:off x="233650" y="2089600"/>
            <a:ext cx="8520600" cy="63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Trebuchet MS"/>
                <a:ea typeface="Trebuchet MS"/>
                <a:cs typeface="Trebuchet MS"/>
                <a:sym typeface="Trebuchet MS"/>
              </a:rPr>
              <a:t>Intersection, Union, Set Difference?</a:t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FF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7"/>
          <p:cNvSpPr txBox="1"/>
          <p:nvPr>
            <p:ph type="ctrTitle"/>
          </p:nvPr>
        </p:nvSpPr>
        <p:spPr>
          <a:xfrm>
            <a:off x="233650" y="224750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 - Modeling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67" name="Google Shape;267;p47"/>
          <p:cNvSpPr txBox="1"/>
          <p:nvPr/>
        </p:nvSpPr>
        <p:spPr>
          <a:xfrm>
            <a:off x="233650" y="2089600"/>
            <a:ext cx="8520600" cy="63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Trebuchet MS"/>
                <a:ea typeface="Trebuchet MS"/>
                <a:cs typeface="Trebuchet MS"/>
                <a:sym typeface="Trebuchet MS"/>
              </a:rPr>
              <a:t>Join Operations</a:t>
            </a:r>
            <a:endParaRPr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FF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8"/>
          <p:cNvSpPr txBox="1"/>
          <p:nvPr>
            <p:ph type="ctrTitle"/>
          </p:nvPr>
        </p:nvSpPr>
        <p:spPr>
          <a:xfrm>
            <a:off x="233650" y="224750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 - Modeling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73" name="Google Shape;273;p48"/>
          <p:cNvSpPr txBox="1"/>
          <p:nvPr/>
        </p:nvSpPr>
        <p:spPr>
          <a:xfrm>
            <a:off x="233650" y="2089600"/>
            <a:ext cx="8520600" cy="63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Trebuchet MS"/>
                <a:ea typeface="Trebuchet MS"/>
                <a:cs typeface="Trebuchet MS"/>
                <a:sym typeface="Trebuchet MS"/>
              </a:rPr>
              <a:t>Inner Join</a:t>
            </a:r>
            <a:endParaRPr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FF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49"/>
          <p:cNvSpPr txBox="1"/>
          <p:nvPr>
            <p:ph type="ctrTitle"/>
          </p:nvPr>
        </p:nvSpPr>
        <p:spPr>
          <a:xfrm>
            <a:off x="233650" y="224750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 - Modeling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279" name="Google Shape;279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49925" y="1131875"/>
            <a:ext cx="3765125" cy="322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50"/>
          <p:cNvSpPr txBox="1"/>
          <p:nvPr>
            <p:ph type="ctrTitle"/>
          </p:nvPr>
        </p:nvSpPr>
        <p:spPr>
          <a:xfrm>
            <a:off x="233650" y="224750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 - Modeling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85" name="Google Shape;285;p50"/>
          <p:cNvSpPr txBox="1"/>
          <p:nvPr/>
        </p:nvSpPr>
        <p:spPr>
          <a:xfrm>
            <a:off x="233650" y="2089600"/>
            <a:ext cx="8520600" cy="63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Trebuchet MS"/>
                <a:ea typeface="Trebuchet MS"/>
                <a:cs typeface="Trebuchet MS"/>
                <a:sym typeface="Trebuchet MS"/>
              </a:rPr>
              <a:t>Outer</a:t>
            </a:r>
            <a:r>
              <a:rPr lang="en" sz="2200">
                <a:latin typeface="Trebuchet MS"/>
                <a:ea typeface="Trebuchet MS"/>
                <a:cs typeface="Trebuchet MS"/>
                <a:sym typeface="Trebuchet MS"/>
              </a:rPr>
              <a:t> Join</a:t>
            </a:r>
            <a:endParaRPr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FF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51"/>
          <p:cNvSpPr txBox="1"/>
          <p:nvPr>
            <p:ph type="ctrTitle"/>
          </p:nvPr>
        </p:nvSpPr>
        <p:spPr>
          <a:xfrm>
            <a:off x="233650" y="224750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 - Modeling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291" name="Google Shape;291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49925" y="1131875"/>
            <a:ext cx="3765125" cy="322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ctrTitle"/>
          </p:nvPr>
        </p:nvSpPr>
        <p:spPr>
          <a:xfrm>
            <a:off x="250975" y="128725"/>
            <a:ext cx="8520600" cy="49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Questions - 1: Decimals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76" name="Google Shape;76;p16"/>
          <p:cNvSpPr txBox="1"/>
          <p:nvPr>
            <p:ph idx="1" type="subTitle"/>
          </p:nvPr>
        </p:nvSpPr>
        <p:spPr>
          <a:xfrm>
            <a:off x="311700" y="691725"/>
            <a:ext cx="8520600" cy="288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Char char="●"/>
            </a:pPr>
            <a:r>
              <a:rPr lang="en"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What is single-precision and double-precision for decimals?</a:t>
            </a:r>
            <a:endParaRPr sz="18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Char char="●"/>
            </a:pPr>
            <a:r>
              <a:rPr lang="en"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What </a:t>
            </a:r>
            <a:r>
              <a:rPr lang="en"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could be an impact of incorrect precision or round-off?</a:t>
            </a:r>
            <a:endParaRPr sz="18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○"/>
            </a:pPr>
            <a:r>
              <a:rPr lang="en" sz="1600" u="sng">
                <a:solidFill>
                  <a:schemeClr val="hlink"/>
                </a:solidFill>
                <a:latin typeface="Trebuchet MS"/>
                <a:ea typeface="Trebuchet MS"/>
                <a:cs typeface="Trebuchet MS"/>
                <a:sym typeface="Trebuchet MS"/>
                <a:hlinkClick r:id="rId3"/>
              </a:rPr>
              <a:t>Watched the movie “Office Space?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○"/>
            </a:pPr>
            <a:r>
              <a:rPr lang="en" sz="1600" u="sng">
                <a:solidFill>
                  <a:schemeClr val="hlink"/>
                </a:solidFill>
                <a:latin typeface="Trebuchet MS"/>
                <a:ea typeface="Trebuchet MS"/>
                <a:cs typeface="Trebuchet MS"/>
                <a:sym typeface="Trebuchet MS"/>
                <a:hlinkClick r:id="rId4"/>
              </a:rPr>
              <a:t>Rockets can explode?</a:t>
            </a: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:))  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Char char="●"/>
            </a:pPr>
            <a:r>
              <a:rPr lang="en"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IEEE-754 - Do Read this. </a:t>
            </a:r>
            <a:endParaRPr sz="18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800"/>
              <a:buFont typeface="Trebuchet MS"/>
              <a:buChar char="●"/>
            </a:pPr>
            <a:r>
              <a:rPr lang="en"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What type of use-cases need high precision Decimals?</a:t>
            </a:r>
            <a:endParaRPr sz="18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52"/>
          <p:cNvSpPr txBox="1"/>
          <p:nvPr>
            <p:ph type="ctrTitle"/>
          </p:nvPr>
        </p:nvSpPr>
        <p:spPr>
          <a:xfrm>
            <a:off x="233650" y="224750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 - Modeling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97" name="Google Shape;297;p52"/>
          <p:cNvSpPr txBox="1"/>
          <p:nvPr/>
        </p:nvSpPr>
        <p:spPr>
          <a:xfrm>
            <a:off x="233650" y="2089600"/>
            <a:ext cx="8520600" cy="63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Trebuchet MS"/>
                <a:ea typeface="Trebuchet MS"/>
                <a:cs typeface="Trebuchet MS"/>
                <a:sym typeface="Trebuchet MS"/>
              </a:rPr>
              <a:t>Left </a:t>
            </a:r>
            <a:r>
              <a:rPr lang="en" sz="2200">
                <a:latin typeface="Trebuchet MS"/>
                <a:ea typeface="Trebuchet MS"/>
                <a:cs typeface="Trebuchet MS"/>
                <a:sym typeface="Trebuchet MS"/>
              </a:rPr>
              <a:t>Outer Join</a:t>
            </a:r>
            <a:endParaRPr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FF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53"/>
          <p:cNvSpPr txBox="1"/>
          <p:nvPr>
            <p:ph type="ctrTitle"/>
          </p:nvPr>
        </p:nvSpPr>
        <p:spPr>
          <a:xfrm>
            <a:off x="233650" y="224750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 - Modeling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03" name="Google Shape;303;p53"/>
          <p:cNvSpPr txBox="1"/>
          <p:nvPr/>
        </p:nvSpPr>
        <p:spPr>
          <a:xfrm>
            <a:off x="233650" y="2089600"/>
            <a:ext cx="8520600" cy="63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Trebuchet MS"/>
                <a:ea typeface="Trebuchet MS"/>
                <a:cs typeface="Trebuchet MS"/>
                <a:sym typeface="Trebuchet MS"/>
              </a:rPr>
              <a:t>Right</a:t>
            </a:r>
            <a:r>
              <a:rPr lang="en" sz="2200">
                <a:latin typeface="Trebuchet MS"/>
                <a:ea typeface="Trebuchet MS"/>
                <a:cs typeface="Trebuchet MS"/>
                <a:sym typeface="Trebuchet MS"/>
              </a:rPr>
              <a:t> Outer Join</a:t>
            </a:r>
            <a:endParaRPr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FF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54"/>
          <p:cNvSpPr txBox="1"/>
          <p:nvPr>
            <p:ph type="ctrTitle"/>
          </p:nvPr>
        </p:nvSpPr>
        <p:spPr>
          <a:xfrm>
            <a:off x="233650" y="224750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 - Modeling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09" name="Google Shape;309;p54"/>
          <p:cNvSpPr txBox="1"/>
          <p:nvPr/>
        </p:nvSpPr>
        <p:spPr>
          <a:xfrm>
            <a:off x="233650" y="2089600"/>
            <a:ext cx="8520600" cy="63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Trebuchet MS"/>
                <a:ea typeface="Trebuchet MS"/>
                <a:cs typeface="Trebuchet MS"/>
                <a:sym typeface="Trebuchet MS"/>
              </a:rPr>
              <a:t>Full</a:t>
            </a:r>
            <a:r>
              <a:rPr lang="en" sz="2200">
                <a:latin typeface="Trebuchet MS"/>
                <a:ea typeface="Trebuchet MS"/>
                <a:cs typeface="Trebuchet MS"/>
                <a:sym typeface="Trebuchet MS"/>
              </a:rPr>
              <a:t> Outer Join</a:t>
            </a:r>
            <a:endParaRPr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FF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55"/>
          <p:cNvSpPr txBox="1"/>
          <p:nvPr>
            <p:ph type="ctrTitle"/>
          </p:nvPr>
        </p:nvSpPr>
        <p:spPr>
          <a:xfrm>
            <a:off x="233650" y="224750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 - Modeling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315" name="Google Shape;315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9475" y="893925"/>
            <a:ext cx="5130540" cy="4036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56"/>
          <p:cNvSpPr txBox="1"/>
          <p:nvPr>
            <p:ph type="ctrTitle"/>
          </p:nvPr>
        </p:nvSpPr>
        <p:spPr>
          <a:xfrm>
            <a:off x="233650" y="224750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 - Modeling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21" name="Google Shape;321;p56"/>
          <p:cNvSpPr txBox="1"/>
          <p:nvPr/>
        </p:nvSpPr>
        <p:spPr>
          <a:xfrm>
            <a:off x="454925" y="1699275"/>
            <a:ext cx="8187900" cy="126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400">
                <a:latin typeface="Trebuchet MS"/>
                <a:ea typeface="Trebuchet MS"/>
                <a:cs typeface="Trebuchet MS"/>
                <a:sym typeface="Trebuchet MS"/>
              </a:rPr>
              <a:t>Join Algorithms? *</a:t>
            </a:r>
            <a:endParaRPr i="1" sz="24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2400" u="sng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400" u="sng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Homework</a:t>
            </a:r>
            <a:endParaRPr i="1" sz="2400" u="sng">
              <a:solidFill>
                <a:srgbClr val="FF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22" name="Google Shape;322;p56"/>
          <p:cNvSpPr txBox="1"/>
          <p:nvPr/>
        </p:nvSpPr>
        <p:spPr>
          <a:xfrm>
            <a:off x="359500" y="4093225"/>
            <a:ext cx="8457000" cy="4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0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* Will strengthen your knowledge of data-structures!</a:t>
            </a:r>
            <a:endParaRPr i="1" sz="2000">
              <a:solidFill>
                <a:srgbClr val="FF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57"/>
          <p:cNvSpPr txBox="1"/>
          <p:nvPr>
            <p:ph type="ctrTitle"/>
          </p:nvPr>
        </p:nvSpPr>
        <p:spPr>
          <a:xfrm>
            <a:off x="233650" y="224750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 - Modeling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28" name="Google Shape;328;p57"/>
          <p:cNvSpPr txBox="1"/>
          <p:nvPr/>
        </p:nvSpPr>
        <p:spPr>
          <a:xfrm>
            <a:off x="311700" y="1140600"/>
            <a:ext cx="8520600" cy="32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Data Modeling Paradigms</a:t>
            </a:r>
            <a:endParaRPr sz="19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rebuchet MS"/>
              <a:buChar char="-"/>
            </a:pPr>
            <a:r>
              <a:rPr i="1" lang="en" sz="19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Relational</a:t>
            </a:r>
            <a:endParaRPr i="1" sz="19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9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rebuchet MS"/>
              <a:buChar char="-"/>
            </a:pPr>
            <a:r>
              <a:rPr i="1" lang="en" sz="19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Non-Relational</a:t>
            </a:r>
            <a:endParaRPr i="1" sz="19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rebuchet MS"/>
              <a:buChar char="-"/>
            </a:pPr>
            <a:r>
              <a:rPr i="1" lang="en" sz="19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Document Oriented</a:t>
            </a:r>
            <a:endParaRPr i="1" sz="19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rebuchet MS"/>
              <a:buChar char="-"/>
            </a:pPr>
            <a:r>
              <a:rPr i="1" lang="en" sz="19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Key-Value</a:t>
            </a:r>
            <a:endParaRPr i="1" sz="19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rebuchet MS"/>
              <a:buChar char="-"/>
            </a:pPr>
            <a:r>
              <a:rPr i="1" lang="en" sz="19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Columnar</a:t>
            </a:r>
            <a:endParaRPr i="1" sz="19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rebuchet MS"/>
              <a:buChar char="-"/>
            </a:pPr>
            <a:r>
              <a:rPr i="1" lang="en" sz="19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Graph</a:t>
            </a:r>
            <a:endParaRPr i="1" sz="19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rebuchet MS"/>
              <a:buChar char="-"/>
            </a:pPr>
            <a:r>
              <a:rPr i="1" lang="en" sz="19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Time-Series</a:t>
            </a:r>
            <a:endParaRPr i="1" sz="19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58"/>
          <p:cNvSpPr txBox="1"/>
          <p:nvPr>
            <p:ph type="ctrTitle"/>
          </p:nvPr>
        </p:nvSpPr>
        <p:spPr>
          <a:xfrm>
            <a:off x="233650" y="224750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 - Modeling - Relational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34" name="Google Shape;334;p58"/>
          <p:cNvSpPr txBox="1"/>
          <p:nvPr/>
        </p:nvSpPr>
        <p:spPr>
          <a:xfrm>
            <a:off x="311700" y="953375"/>
            <a:ext cx="8520600" cy="39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u="sng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Relational</a:t>
            </a:r>
            <a:endParaRPr sz="1900" u="sng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 u="sng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rebuchet MS"/>
              <a:buChar char="●"/>
            </a:pPr>
            <a:r>
              <a:rPr lang="en" sz="19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Model Data as a collection of </a:t>
            </a:r>
            <a:r>
              <a:rPr i="1" lang="en" sz="1900" u="sng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“entities”</a:t>
            </a:r>
            <a:r>
              <a:rPr lang="en" sz="19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and their </a:t>
            </a:r>
            <a:r>
              <a:rPr i="1" lang="en" sz="1900" u="sng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“relationships”</a:t>
            </a:r>
            <a:endParaRPr i="1" sz="1900" u="sng">
              <a:solidFill>
                <a:srgbClr val="FF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rebuchet MS"/>
              <a:buChar char="●"/>
            </a:pPr>
            <a:r>
              <a:rPr lang="en" sz="19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Entities identified through Keys</a:t>
            </a:r>
            <a:endParaRPr sz="19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rebuchet MS"/>
              <a:buChar char="●"/>
            </a:pPr>
            <a:r>
              <a:rPr lang="en" sz="19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Relationships:</a:t>
            </a:r>
            <a:endParaRPr sz="19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1" marL="914400" rtl="0" algn="l"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ts val="1600"/>
              <a:buFont typeface="Trebuchet MS"/>
              <a:buChar char="○"/>
            </a:pPr>
            <a:r>
              <a:rPr i="1" lang="en" sz="16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One to One</a:t>
            </a:r>
            <a:endParaRPr i="1" sz="1600">
              <a:solidFill>
                <a:srgbClr val="FF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1" marL="914400" rtl="0" algn="l"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ts val="1600"/>
              <a:buFont typeface="Trebuchet MS"/>
              <a:buChar char="○"/>
            </a:pPr>
            <a:r>
              <a:rPr i="1" lang="en" sz="16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One to Many</a:t>
            </a:r>
            <a:endParaRPr i="1" sz="1600">
              <a:solidFill>
                <a:srgbClr val="FF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1" marL="914400" rtl="0" algn="l"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ts val="1600"/>
              <a:buFont typeface="Trebuchet MS"/>
              <a:buChar char="○"/>
            </a:pPr>
            <a:r>
              <a:rPr i="1" lang="en" sz="16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Many to Many</a:t>
            </a:r>
            <a:endParaRPr i="1" sz="1600">
              <a:solidFill>
                <a:srgbClr val="FF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rebuchet MS"/>
              <a:buChar char="●"/>
            </a:pPr>
            <a:r>
              <a:rPr lang="en" sz="19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Tables for Entities, and Relationships. </a:t>
            </a:r>
            <a:endParaRPr sz="19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rebuchet MS"/>
              <a:buChar char="●"/>
            </a:pPr>
            <a:r>
              <a:rPr lang="en" sz="19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Objects represented using “</a:t>
            </a:r>
            <a:r>
              <a:rPr i="1" lang="en" sz="1900" u="sng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Joined</a:t>
            </a:r>
            <a:r>
              <a:rPr lang="en" sz="19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” entities. </a:t>
            </a:r>
            <a:endParaRPr sz="19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i="1" sz="19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59"/>
          <p:cNvSpPr txBox="1"/>
          <p:nvPr>
            <p:ph type="ctrTitle"/>
          </p:nvPr>
        </p:nvSpPr>
        <p:spPr>
          <a:xfrm>
            <a:off x="233650" y="224750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 - Modeling - Relational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40" name="Google Shape;340;p59"/>
          <p:cNvSpPr txBox="1"/>
          <p:nvPr/>
        </p:nvSpPr>
        <p:spPr>
          <a:xfrm>
            <a:off x="311700" y="953375"/>
            <a:ext cx="8520600" cy="39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u="sng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Non-</a:t>
            </a:r>
            <a:r>
              <a:rPr lang="en" sz="1900" u="sng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Relational</a:t>
            </a:r>
            <a:endParaRPr sz="1900" u="sng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 u="sng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rebuchet MS"/>
              <a:buChar char="●"/>
            </a:pPr>
            <a:r>
              <a:rPr lang="en" sz="19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Model Data as Self-Contained Objects</a:t>
            </a:r>
            <a:endParaRPr sz="19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rebuchet MS"/>
              <a:buChar char="●"/>
            </a:pPr>
            <a:r>
              <a:rPr lang="en" sz="19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Identified by Keys or Identifiers</a:t>
            </a:r>
            <a:endParaRPr sz="19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6550" lvl="1" marL="914400" rtl="0" algn="l"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ts val="1700"/>
              <a:buFont typeface="Trebuchet MS"/>
              <a:buChar char="○"/>
            </a:pPr>
            <a:r>
              <a:rPr i="1" lang="en" sz="17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What kind of Data Structures do they model?</a:t>
            </a:r>
            <a:endParaRPr i="1" sz="1700">
              <a:solidFill>
                <a:srgbClr val="FF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900"/>
              <a:buFont typeface="Trebuchet MS"/>
              <a:buChar char="●"/>
            </a:pPr>
            <a:r>
              <a:rPr lang="en" sz="19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No concept of Joining as objects are self-contained</a:t>
            </a:r>
            <a:endParaRPr sz="19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60"/>
          <p:cNvSpPr txBox="1"/>
          <p:nvPr>
            <p:ph type="ctrTitle"/>
          </p:nvPr>
        </p:nvSpPr>
        <p:spPr>
          <a:xfrm>
            <a:off x="233650" y="224750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 - Modeling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46" name="Google Shape;346;p60"/>
          <p:cNvSpPr txBox="1"/>
          <p:nvPr/>
        </p:nvSpPr>
        <p:spPr>
          <a:xfrm>
            <a:off x="437575" y="1629875"/>
            <a:ext cx="8187900" cy="144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Trebuchet MS"/>
                <a:ea typeface="Trebuchet MS"/>
                <a:cs typeface="Trebuchet MS"/>
                <a:sym typeface="Trebuchet MS"/>
              </a:rPr>
              <a:t>What are the pros, and cons of Relational and Non-Relational Modeling?</a:t>
            </a:r>
            <a:endParaRPr sz="25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20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61"/>
          <p:cNvSpPr txBox="1"/>
          <p:nvPr>
            <p:ph type="ctrTitle"/>
          </p:nvPr>
        </p:nvSpPr>
        <p:spPr>
          <a:xfrm>
            <a:off x="233650" y="224750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 - Modeling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52" name="Google Shape;352;p61"/>
          <p:cNvSpPr txBox="1"/>
          <p:nvPr/>
        </p:nvSpPr>
        <p:spPr>
          <a:xfrm>
            <a:off x="437575" y="1499775"/>
            <a:ext cx="8187900" cy="214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latin typeface="Trebuchet MS"/>
                <a:ea typeface="Trebuchet MS"/>
                <a:cs typeface="Trebuchet MS"/>
                <a:sym typeface="Trebuchet MS"/>
              </a:rPr>
              <a:t>What are the pros, and cons of Relational and Non-Relational Modeling?</a:t>
            </a:r>
            <a:endParaRPr sz="23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300" u="sng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Homework</a:t>
            </a:r>
            <a:endParaRPr i="1" sz="2300" u="sng">
              <a:solidFill>
                <a:srgbClr val="FF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20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ctrTitle"/>
          </p:nvPr>
        </p:nvSpPr>
        <p:spPr>
          <a:xfrm>
            <a:off x="250975" y="128725"/>
            <a:ext cx="8520600" cy="49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Questions - 2: Strings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2" name="Google Shape;82;p17"/>
          <p:cNvSpPr txBox="1"/>
          <p:nvPr>
            <p:ph idx="1" type="subTitle"/>
          </p:nvPr>
        </p:nvSpPr>
        <p:spPr>
          <a:xfrm>
            <a:off x="311700" y="752450"/>
            <a:ext cx="8520600" cy="40608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How many bytes do I need to store Strings?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How do I store non-Latin or non-English characters?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1" marL="9144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○"/>
            </a:pPr>
            <a:r>
              <a:rPr lang="en" sz="1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Character Sets</a:t>
            </a: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7500" lvl="2" marL="13716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■"/>
            </a:pPr>
            <a:r>
              <a:rPr lang="en" sz="1400" u="sng">
                <a:solidFill>
                  <a:schemeClr val="hlink"/>
                </a:solidFill>
                <a:latin typeface="Trebuchet MS"/>
                <a:ea typeface="Trebuchet MS"/>
                <a:cs typeface="Trebuchet MS"/>
                <a:sym typeface="Trebuchet MS"/>
                <a:hlinkClick r:id="rId3"/>
              </a:rPr>
              <a:t>Unicode</a:t>
            </a:r>
            <a:r>
              <a:rPr lang="en" sz="1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○"/>
            </a:pPr>
            <a:r>
              <a:rPr lang="en" sz="1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Encodings</a:t>
            </a: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7500" lvl="2" marL="13716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■"/>
            </a:pPr>
            <a:r>
              <a:rPr lang="en" sz="1400" u="sng">
                <a:solidFill>
                  <a:schemeClr val="hlink"/>
                </a:solidFill>
                <a:latin typeface="Trebuchet MS"/>
                <a:ea typeface="Trebuchet MS"/>
                <a:cs typeface="Trebuchet MS"/>
                <a:sym typeface="Trebuchet MS"/>
                <a:hlinkClick r:id="rId4"/>
              </a:rPr>
              <a:t>Variable Length Character Encodings (UTF-8)</a:t>
            </a: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○"/>
            </a:pPr>
            <a:r>
              <a:rPr lang="en" sz="1400" u="sng">
                <a:solidFill>
                  <a:schemeClr val="hlink"/>
                </a:solidFill>
                <a:latin typeface="Trebuchet MS"/>
                <a:ea typeface="Trebuchet MS"/>
                <a:cs typeface="Trebuchet MS"/>
                <a:sym typeface="Trebuchet MS"/>
                <a:hlinkClick r:id="rId5"/>
              </a:rPr>
              <a:t>Lang and Locale</a:t>
            </a: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Practical Example - Zomato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 u="sng">
                <a:solidFill>
                  <a:schemeClr val="hlink"/>
                </a:solidFill>
                <a:latin typeface="Trebuchet MS"/>
                <a:ea typeface="Trebuchet MS"/>
                <a:cs typeface="Trebuchet MS"/>
                <a:sym typeface="Trebuchet MS"/>
                <a:hlinkClick r:id="rId6"/>
              </a:rPr>
              <a:t>Ever heard of Mojibake?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How do I sort similar looking characters? (A vs </a:t>
            </a:r>
            <a:r>
              <a:rPr lang="en" sz="16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Ä)</a:t>
            </a:r>
            <a:endParaRPr sz="16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1000"/>
              </a:spcAft>
              <a:buClr>
                <a:srgbClr val="202122"/>
              </a:buClr>
              <a:buSzPts val="1400"/>
              <a:buFont typeface="Trebuchet MS"/>
              <a:buChar char="○"/>
            </a:pPr>
            <a:r>
              <a:rPr lang="en" sz="1400" u="sng">
                <a:solidFill>
                  <a:schemeClr val="hlink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  <a:hlinkClick r:id="rId7"/>
              </a:rPr>
              <a:t>Collation</a:t>
            </a:r>
            <a:endParaRPr sz="14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62"/>
          <p:cNvSpPr txBox="1"/>
          <p:nvPr>
            <p:ph type="ctrTitle"/>
          </p:nvPr>
        </p:nvSpPr>
        <p:spPr>
          <a:xfrm>
            <a:off x="233650" y="224750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 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58" name="Google Shape;358;p62"/>
          <p:cNvSpPr txBox="1"/>
          <p:nvPr/>
        </p:nvSpPr>
        <p:spPr>
          <a:xfrm>
            <a:off x="437575" y="1942125"/>
            <a:ext cx="8187900" cy="86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Trebuchet MS"/>
                <a:ea typeface="Trebuchet MS"/>
                <a:cs typeface="Trebuchet MS"/>
                <a:sym typeface="Trebuchet MS"/>
              </a:rPr>
              <a:t>Querying</a:t>
            </a:r>
            <a:endParaRPr sz="25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20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63"/>
          <p:cNvSpPr txBox="1"/>
          <p:nvPr>
            <p:ph type="ctrTitle"/>
          </p:nvPr>
        </p:nvSpPr>
        <p:spPr>
          <a:xfrm>
            <a:off x="233650" y="224750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 - Querying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64" name="Google Shape;364;p63"/>
          <p:cNvSpPr txBox="1"/>
          <p:nvPr/>
        </p:nvSpPr>
        <p:spPr>
          <a:xfrm>
            <a:off x="350825" y="1083450"/>
            <a:ext cx="8187900" cy="195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Font typeface="Trebuchet MS"/>
              <a:buChar char="●"/>
            </a:pPr>
            <a:r>
              <a:rPr i="1" lang="en" sz="2200">
                <a:latin typeface="Trebuchet MS"/>
                <a:ea typeface="Trebuchet MS"/>
                <a:cs typeface="Trebuchet MS"/>
                <a:sym typeface="Trebuchet MS"/>
              </a:rPr>
              <a:t>Declarative</a:t>
            </a:r>
            <a:endParaRPr i="1"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Font typeface="Trebuchet MS"/>
              <a:buChar char="●"/>
            </a:pPr>
            <a:r>
              <a:rPr i="1" lang="en" sz="2200">
                <a:latin typeface="Trebuchet MS"/>
                <a:ea typeface="Trebuchet MS"/>
                <a:cs typeface="Trebuchet MS"/>
                <a:sym typeface="Trebuchet MS"/>
              </a:rPr>
              <a:t>Imperative</a:t>
            </a:r>
            <a:endParaRPr i="1"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20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64"/>
          <p:cNvSpPr txBox="1"/>
          <p:nvPr>
            <p:ph type="ctrTitle"/>
          </p:nvPr>
        </p:nvSpPr>
        <p:spPr>
          <a:xfrm>
            <a:off x="233650" y="224750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 - Querying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70" name="Google Shape;370;p64"/>
          <p:cNvSpPr txBox="1"/>
          <p:nvPr/>
        </p:nvSpPr>
        <p:spPr>
          <a:xfrm>
            <a:off x="350825" y="996725"/>
            <a:ext cx="8187900" cy="39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Font typeface="Trebuchet MS"/>
              <a:buChar char="●"/>
            </a:pPr>
            <a:r>
              <a:rPr i="1" lang="en" sz="2200">
                <a:latin typeface="Trebuchet MS"/>
                <a:ea typeface="Trebuchet MS"/>
                <a:cs typeface="Trebuchet MS"/>
                <a:sym typeface="Trebuchet MS"/>
              </a:rPr>
              <a:t>Declarative</a:t>
            </a:r>
            <a:endParaRPr i="1"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Font typeface="Trebuchet MS"/>
              <a:buChar char="○"/>
            </a:pPr>
            <a:r>
              <a:rPr i="1" lang="en" sz="2200">
                <a:latin typeface="Trebuchet MS"/>
                <a:ea typeface="Trebuchet MS"/>
                <a:cs typeface="Trebuchet MS"/>
                <a:sym typeface="Trebuchet MS"/>
              </a:rPr>
              <a:t>Structured Query Languages (SQL)</a:t>
            </a:r>
            <a:endParaRPr i="1"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Font typeface="Trebuchet MS"/>
              <a:buChar char="○"/>
            </a:pPr>
            <a:r>
              <a:rPr i="1" lang="en" sz="2200">
                <a:latin typeface="Trebuchet MS"/>
                <a:ea typeface="Trebuchet MS"/>
                <a:cs typeface="Trebuchet MS"/>
                <a:sym typeface="Trebuchet MS"/>
              </a:rPr>
              <a:t>XQuery (XPath)</a:t>
            </a:r>
            <a:endParaRPr i="1"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Font typeface="Trebuchet MS"/>
              <a:buChar char="○"/>
            </a:pPr>
            <a:r>
              <a:rPr i="1" lang="en" sz="2200">
                <a:latin typeface="Trebuchet MS"/>
                <a:ea typeface="Trebuchet MS"/>
                <a:cs typeface="Trebuchet MS"/>
                <a:sym typeface="Trebuchet MS"/>
              </a:rPr>
              <a:t>SPARQL</a:t>
            </a:r>
            <a:endParaRPr i="1"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Font typeface="Trebuchet MS"/>
              <a:buChar char="○"/>
            </a:pPr>
            <a:r>
              <a:rPr i="1" lang="en" sz="2200">
                <a:latin typeface="Trebuchet MS"/>
                <a:ea typeface="Trebuchet MS"/>
                <a:cs typeface="Trebuchet MS"/>
                <a:sym typeface="Trebuchet MS"/>
              </a:rPr>
              <a:t>Cypher</a:t>
            </a:r>
            <a:endParaRPr i="1"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Font typeface="Trebuchet MS"/>
              <a:buChar char="●"/>
            </a:pPr>
            <a:r>
              <a:rPr i="1" lang="en" sz="2200">
                <a:latin typeface="Trebuchet MS"/>
                <a:ea typeface="Trebuchet MS"/>
                <a:cs typeface="Trebuchet MS"/>
                <a:sym typeface="Trebuchet MS"/>
              </a:rPr>
              <a:t>Imperative</a:t>
            </a:r>
            <a:endParaRPr i="1"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Font typeface="Trebuchet MS"/>
              <a:buChar char="○"/>
            </a:pPr>
            <a:r>
              <a:rPr i="1" lang="en" sz="2200">
                <a:latin typeface="Trebuchet MS"/>
                <a:ea typeface="Trebuchet MS"/>
                <a:cs typeface="Trebuchet MS"/>
                <a:sym typeface="Trebuchet MS"/>
              </a:rPr>
              <a:t>Not really popular in data storage ecosystems.</a:t>
            </a:r>
            <a:endParaRPr i="1"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22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20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65"/>
          <p:cNvSpPr txBox="1"/>
          <p:nvPr>
            <p:ph type="ctrTitle"/>
          </p:nvPr>
        </p:nvSpPr>
        <p:spPr>
          <a:xfrm>
            <a:off x="233650" y="224750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76" name="Google Shape;376;p65"/>
          <p:cNvSpPr txBox="1"/>
          <p:nvPr/>
        </p:nvSpPr>
        <p:spPr>
          <a:xfrm>
            <a:off x="311700" y="1058250"/>
            <a:ext cx="8520600" cy="38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rebuchet MS"/>
              <a:buChar char="●"/>
            </a:pPr>
            <a:r>
              <a:rPr lang="en" sz="20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Structuring (Modeling) &amp; </a:t>
            </a:r>
            <a:r>
              <a:rPr lang="en" sz="20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Querying</a:t>
            </a:r>
            <a:endParaRPr sz="2000">
              <a:solidFill>
                <a:srgbClr val="FF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Trebuchet MS"/>
              <a:buChar char="●"/>
            </a:pPr>
            <a:r>
              <a:rPr lang="en" sz="20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Databases </a:t>
            </a:r>
            <a:endParaRPr sz="2000">
              <a:solidFill>
                <a:srgbClr val="FF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556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Trebuchet MS"/>
              <a:buChar char="○"/>
            </a:pPr>
            <a:r>
              <a:rPr lang="en" sz="20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Types</a:t>
            </a:r>
            <a:endParaRPr sz="2000">
              <a:solidFill>
                <a:srgbClr val="FF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556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000"/>
              <a:buFont typeface="Trebuchet MS"/>
              <a:buChar char="○"/>
            </a:pPr>
            <a:r>
              <a:rPr lang="en" sz="20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Use-Cases</a:t>
            </a:r>
            <a:endParaRPr sz="2000">
              <a:solidFill>
                <a:srgbClr val="FF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rebuchet MS"/>
              <a:buChar char="●"/>
            </a:pPr>
            <a:r>
              <a:rPr lang="en" sz="20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Object Storage</a:t>
            </a:r>
            <a:endParaRPr sz="25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66"/>
          <p:cNvSpPr txBox="1"/>
          <p:nvPr>
            <p:ph type="ctrTitle"/>
          </p:nvPr>
        </p:nvSpPr>
        <p:spPr>
          <a:xfrm>
            <a:off x="311700" y="2054900"/>
            <a:ext cx="8520600" cy="74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Trebuchet MS"/>
                <a:ea typeface="Trebuchet MS"/>
                <a:cs typeface="Trebuchet MS"/>
                <a:sym typeface="Trebuchet MS"/>
              </a:rPr>
              <a:t>Questions</a:t>
            </a:r>
            <a:endParaRPr sz="36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type="ctrTitle"/>
          </p:nvPr>
        </p:nvSpPr>
        <p:spPr>
          <a:xfrm>
            <a:off x="250975" y="128725"/>
            <a:ext cx="8520600" cy="49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Questions - 3: Time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8" name="Google Shape;88;p18"/>
          <p:cNvSpPr txBox="1"/>
          <p:nvPr>
            <p:ph idx="1" type="subTitle"/>
          </p:nvPr>
        </p:nvSpPr>
        <p:spPr>
          <a:xfrm>
            <a:off x="311700" y="778450"/>
            <a:ext cx="8520600" cy="421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How do I represent Time?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○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MySQL has 4 different data-types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23850" lvl="2" marL="13716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rebuchet MS"/>
              <a:buChar char="■"/>
            </a:pPr>
            <a:r>
              <a:rPr lang="en" sz="15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Date</a:t>
            </a:r>
            <a:endParaRPr sz="15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rebuchet MS"/>
              <a:buChar char="■"/>
            </a:pPr>
            <a:r>
              <a:rPr lang="en" sz="15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Time</a:t>
            </a:r>
            <a:endParaRPr sz="15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rebuchet MS"/>
              <a:buChar char="■"/>
            </a:pPr>
            <a:r>
              <a:rPr lang="en" sz="15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DateTime</a:t>
            </a:r>
            <a:endParaRPr sz="15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rebuchet MS"/>
              <a:buChar char="■"/>
            </a:pPr>
            <a:r>
              <a:rPr lang="en" sz="15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Timestamp</a:t>
            </a:r>
            <a:endParaRPr sz="15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rebuchet MS"/>
              <a:buChar char="■"/>
            </a:pPr>
            <a:r>
              <a:rPr lang="en" sz="15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Year</a:t>
            </a:r>
            <a:endParaRPr sz="15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What about Timezones?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/>
          <p:nvPr>
            <p:ph type="ctrTitle"/>
          </p:nvPr>
        </p:nvSpPr>
        <p:spPr>
          <a:xfrm>
            <a:off x="250975" y="128725"/>
            <a:ext cx="8520600" cy="49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Questions - 4: Binary Objects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94" name="Google Shape;94;p19"/>
          <p:cNvSpPr txBox="1"/>
          <p:nvPr>
            <p:ph idx="1" type="subTitle"/>
          </p:nvPr>
        </p:nvSpPr>
        <p:spPr>
          <a:xfrm>
            <a:off x="311700" y="691725"/>
            <a:ext cx="8520600" cy="288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How do I store random binary objects?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1" marL="9144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○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Music files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○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Images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○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PDF files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Homework: Try to store a PDF file or a JPEG Image in a MySQL database.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/>
          <p:nvPr>
            <p:ph type="ctrTitle"/>
          </p:nvPr>
        </p:nvSpPr>
        <p:spPr>
          <a:xfrm>
            <a:off x="168675" y="128725"/>
            <a:ext cx="8520600" cy="49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Data Types: Storage Systems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00" name="Google Shape;100;p20"/>
          <p:cNvSpPr txBox="1"/>
          <p:nvPr>
            <p:ph idx="1" type="subTitle"/>
          </p:nvPr>
        </p:nvSpPr>
        <p:spPr>
          <a:xfrm>
            <a:off x="168675" y="831900"/>
            <a:ext cx="8829900" cy="274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MySQL - </a:t>
            </a:r>
            <a:r>
              <a:rPr lang="en" sz="1800" u="sng">
                <a:solidFill>
                  <a:schemeClr val="hlink"/>
                </a:solidFill>
                <a:latin typeface="Trebuchet MS"/>
                <a:ea typeface="Trebuchet MS"/>
                <a:cs typeface="Trebuchet MS"/>
                <a:sym typeface="Trebuchet MS"/>
                <a:hlinkClick r:id="rId3"/>
              </a:rPr>
              <a:t>https://dev.mysql.com/doc/refman/8.0/en/data-types.html</a:t>
            </a:r>
            <a:endParaRPr sz="18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65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Trebuchet MS"/>
              <a:buChar char="●"/>
            </a:pPr>
            <a:r>
              <a:rPr lang="en" sz="17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MongoDB - https://www.mongodb.com/docs/mongodb-shell/reference/data-types/</a:t>
            </a:r>
            <a:endParaRPr sz="17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800"/>
              <a:buFont typeface="Trebuchet MS"/>
              <a:buChar char="●"/>
            </a:pPr>
            <a:r>
              <a:rPr lang="en"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SQLite - https://www.sqlite.org/datatype3.html</a:t>
            </a:r>
            <a:endParaRPr sz="18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1"/>
          <p:cNvSpPr txBox="1"/>
          <p:nvPr>
            <p:ph type="ctrTitle"/>
          </p:nvPr>
        </p:nvSpPr>
        <p:spPr>
          <a:xfrm>
            <a:off x="224975" y="129325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 - File Systems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06" name="Google Shape;106;p21"/>
          <p:cNvSpPr txBox="1"/>
          <p:nvPr/>
        </p:nvSpPr>
        <p:spPr>
          <a:xfrm>
            <a:off x="324800" y="892625"/>
            <a:ext cx="3729600" cy="30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1000"/>
              </a:spcAft>
              <a:buSzPts val="1600"/>
              <a:buFont typeface="Trebuchet MS"/>
              <a:buChar char="●"/>
            </a:pPr>
            <a:r>
              <a:rPr lang="en" sz="1600">
                <a:latin typeface="Trebuchet MS"/>
                <a:ea typeface="Trebuchet MS"/>
                <a:cs typeface="Trebuchet MS"/>
                <a:sym typeface="Trebuchet MS"/>
              </a:rPr>
              <a:t>Why do we need File Systems?</a:t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07" name="Google Shape;10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7450" y="755125"/>
            <a:ext cx="3099682" cy="4131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4963" y="1609575"/>
            <a:ext cx="3769825" cy="294335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21"/>
          <p:cNvSpPr/>
          <p:nvPr/>
        </p:nvSpPr>
        <p:spPr>
          <a:xfrm>
            <a:off x="4227975" y="2705425"/>
            <a:ext cx="1446600" cy="1110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